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256" r:id="rId2"/>
    <p:sldId id="258" r:id="rId3"/>
    <p:sldId id="257" r:id="rId4"/>
    <p:sldId id="260" r:id="rId5"/>
    <p:sldId id="262" r:id="rId6"/>
    <p:sldId id="263" r:id="rId7"/>
    <p:sldId id="264" r:id="rId8"/>
    <p:sldId id="321" r:id="rId9"/>
    <p:sldId id="265" r:id="rId10"/>
    <p:sldId id="266" r:id="rId11"/>
    <p:sldId id="273" r:id="rId12"/>
    <p:sldId id="292" r:id="rId13"/>
    <p:sldId id="291" r:id="rId14"/>
    <p:sldId id="301" r:id="rId15"/>
    <p:sldId id="320" r:id="rId16"/>
    <p:sldId id="300" r:id="rId17"/>
    <p:sldId id="298" r:id="rId18"/>
    <p:sldId id="299" r:id="rId19"/>
    <p:sldId id="285" r:id="rId20"/>
    <p:sldId id="293" r:id="rId21"/>
    <p:sldId id="289" r:id="rId22"/>
    <p:sldId id="294" r:id="rId23"/>
    <p:sldId id="296" r:id="rId24"/>
    <p:sldId id="283" r:id="rId25"/>
    <p:sldId id="270" r:id="rId26"/>
    <p:sldId id="287" r:id="rId27"/>
    <p:sldId id="297" r:id="rId28"/>
    <p:sldId id="295" r:id="rId29"/>
    <p:sldId id="317" r:id="rId30"/>
    <p:sldId id="306" r:id="rId31"/>
    <p:sldId id="275" r:id="rId32"/>
    <p:sldId id="310" r:id="rId33"/>
    <p:sldId id="308" r:id="rId34"/>
    <p:sldId id="288" r:id="rId35"/>
    <p:sldId id="277" r:id="rId36"/>
    <p:sldId id="278" r:id="rId37"/>
    <p:sldId id="309" r:id="rId38"/>
    <p:sldId id="271" r:id="rId39"/>
    <p:sldId id="314" r:id="rId40"/>
    <p:sldId id="316" r:id="rId41"/>
    <p:sldId id="302" r:id="rId42"/>
    <p:sldId id="303" r:id="rId43"/>
    <p:sldId id="304" r:id="rId44"/>
    <p:sldId id="282" r:id="rId45"/>
    <p:sldId id="31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93" autoAdjust="0"/>
  </p:normalViewPr>
  <p:slideViewPr>
    <p:cSldViewPr>
      <p:cViewPr varScale="1">
        <p:scale>
          <a:sx n="110" d="100"/>
          <a:sy n="110" d="100"/>
        </p:scale>
        <p:origin x="-1644" y="-78"/>
      </p:cViewPr>
      <p:guideLst>
        <p:guide orient="horz" pos="2160"/>
        <p:guide pos="292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0.1666666666666671"/>
          <c:y val="6.5079760863225519E-2"/>
          <c:w val="0.68954248366013182"/>
          <c:h val="0.95045045045045162"/>
        </c:manualLayout>
      </c:layout>
      <c:pieChart>
        <c:varyColors val="1"/>
        <c:ser>
          <c:idx val="0"/>
          <c:order val="0"/>
          <c:tx>
            <c:strRef>
              <c:f>Sheet1!$B$1</c:f>
              <c:strCache>
                <c:ptCount val="1"/>
                <c:pt idx="0">
                  <c:v> 2</c:v>
                </c:pt>
              </c:strCache>
            </c:strRef>
          </c:tx>
          <c:explosion val="25"/>
          <c:cat>
            <c:strRef>
              <c:f>Sheet1!$A$2:$A$4</c:f>
              <c:strCache>
                <c:ptCount val="3"/>
                <c:pt idx="0">
                  <c:v>Lead Poisoning</c:v>
                </c:pt>
                <c:pt idx="1">
                  <c:v>Iron Deficieny</c:v>
                </c:pt>
                <c:pt idx="2">
                  <c:v>Poverty</c:v>
                </c:pt>
              </c:strCache>
            </c:strRef>
          </c:cat>
          <c:val>
            <c:numRef>
              <c:f>Sheet1!$B$2:$B$4</c:f>
              <c:numCache>
                <c:formatCode>General</c:formatCode>
                <c:ptCount val="3"/>
                <c:pt idx="0">
                  <c:v>33.300000000000004</c:v>
                </c:pt>
                <c:pt idx="1">
                  <c:v>33.300000000000004</c:v>
                </c:pt>
                <c:pt idx="2">
                  <c:v>33.300000000000004</c:v>
                </c:pt>
              </c:numCache>
            </c:numRef>
          </c:val>
        </c:ser>
        <c:firstSliceAng val="0"/>
      </c:pieChart>
    </c:plotArea>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0.225</cdr:x>
      <cdr:y>0.26667</cdr:y>
    </cdr:from>
    <cdr:to>
      <cdr:x>0.44167</cdr:x>
      <cdr:y>0.40729</cdr:y>
    </cdr:to>
    <cdr:sp macro="" textlink="">
      <cdr:nvSpPr>
        <cdr:cNvPr id="2" name="TextBox 1"/>
        <cdr:cNvSpPr txBox="1"/>
      </cdr:nvSpPr>
      <cdr:spPr>
        <a:xfrm xmlns:a="http://schemas.openxmlformats.org/drawingml/2006/main">
          <a:off x="2057400" y="1828800"/>
          <a:ext cx="1981200" cy="9644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smtClean="0">
              <a:solidFill>
                <a:schemeClr val="bg1"/>
              </a:solidFill>
            </a:rPr>
            <a:t>Poverty</a:t>
          </a:r>
        </a:p>
        <a:p xmlns:a="http://schemas.openxmlformats.org/drawingml/2006/main">
          <a:endParaRPr lang="en-US" sz="4000" b="1" dirty="0">
            <a:solidFill>
              <a:schemeClr val="bg1"/>
            </a:solidFill>
          </a:endParaRPr>
        </a:p>
      </cdr:txBody>
    </cdr:sp>
  </cdr:relSizeAnchor>
  <cdr:relSizeAnchor xmlns:cdr="http://schemas.openxmlformats.org/drawingml/2006/chartDrawing">
    <cdr:from>
      <cdr:x>0.04167</cdr:x>
      <cdr:y>0.67188</cdr:y>
    </cdr:from>
    <cdr:to>
      <cdr:x>0.05208</cdr:x>
      <cdr:y>0.6875</cdr:y>
    </cdr:to>
    <cdr:sp macro="" textlink="">
      <cdr:nvSpPr>
        <cdr:cNvPr id="4" name="TextBox 3"/>
        <cdr:cNvSpPr txBox="1"/>
      </cdr:nvSpPr>
      <cdr:spPr>
        <a:xfrm xmlns:a="http://schemas.openxmlformats.org/drawingml/2006/main">
          <a:off x="304800" y="3276600"/>
          <a:ext cx="762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0.56667</cdr:x>
      <cdr:y>0.25556</cdr:y>
    </cdr:from>
    <cdr:to>
      <cdr:x>0.84167</cdr:x>
      <cdr:y>0.4898</cdr:y>
    </cdr:to>
    <cdr:sp macro="" textlink="">
      <cdr:nvSpPr>
        <cdr:cNvPr id="5" name="TextBox 4"/>
        <cdr:cNvSpPr txBox="1"/>
      </cdr:nvSpPr>
      <cdr:spPr>
        <a:xfrm xmlns:a="http://schemas.openxmlformats.org/drawingml/2006/main">
          <a:off x="5181600" y="1752600"/>
          <a:ext cx="2514600" cy="16064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600" b="1" dirty="0" smtClean="0">
              <a:solidFill>
                <a:schemeClr val="bg1"/>
              </a:solidFill>
            </a:rPr>
            <a:t>Iron </a:t>
          </a:r>
        </a:p>
        <a:p xmlns:a="http://schemas.openxmlformats.org/drawingml/2006/main">
          <a:r>
            <a:rPr lang="en-US" sz="3600" b="1" dirty="0" smtClean="0">
              <a:solidFill>
                <a:schemeClr val="bg1"/>
              </a:solidFill>
            </a:rPr>
            <a:t>Deficiency</a:t>
          </a:r>
          <a:endParaRPr lang="en-US" sz="3600" dirty="0">
            <a:solidFill>
              <a:schemeClr val="bg1"/>
            </a:solidFill>
          </a:endParaRPr>
        </a:p>
      </cdr:txBody>
    </cdr:sp>
  </cdr:relSizeAnchor>
  <cdr:relSizeAnchor xmlns:cdr="http://schemas.openxmlformats.org/drawingml/2006/chartDrawing">
    <cdr:from>
      <cdr:x>0.35</cdr:x>
      <cdr:y>0.73333</cdr:y>
    </cdr:from>
    <cdr:to>
      <cdr:x>0.65</cdr:x>
      <cdr:y>0.94444</cdr:y>
    </cdr:to>
    <cdr:sp macro="" textlink="">
      <cdr:nvSpPr>
        <cdr:cNvPr id="6" name="TextBox 5"/>
        <cdr:cNvSpPr txBox="1"/>
      </cdr:nvSpPr>
      <cdr:spPr>
        <a:xfrm xmlns:a="http://schemas.openxmlformats.org/drawingml/2006/main">
          <a:off x="3200415" y="5029200"/>
          <a:ext cx="2743170" cy="14477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4000" b="1" dirty="0" smtClean="0">
              <a:solidFill>
                <a:schemeClr val="bg1"/>
              </a:solidFill>
            </a:rPr>
            <a:t>Lead </a:t>
          </a:r>
        </a:p>
        <a:p xmlns:a="http://schemas.openxmlformats.org/drawingml/2006/main">
          <a:pPr algn="ctr"/>
          <a:r>
            <a:rPr lang="en-US" sz="4000" b="1" dirty="0" smtClean="0">
              <a:solidFill>
                <a:schemeClr val="bg1"/>
              </a:solidFill>
            </a:rPr>
            <a:t>Poisoning</a:t>
          </a:r>
          <a:endParaRPr lang="en-US" sz="40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CCD952-60E0-4E3F-80D8-FDC9720DF62B}" type="datetimeFigureOut">
              <a:rPr lang="en-US" smtClean="0"/>
              <a:pPr/>
              <a:t>10/27/2016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74C111-CDDE-41E2-A0F1-ED6D9CB2DAF4}" type="slidenum">
              <a:rPr lang="en-US" smtClean="0"/>
              <a:pPr/>
              <a:t>‹#›</a:t>
            </a:fld>
            <a:endParaRPr lang="en-US"/>
          </a:p>
        </p:txBody>
      </p:sp>
    </p:spTree>
    <p:extLst>
      <p:ext uri="{BB962C8B-B14F-4D97-AF65-F5344CB8AC3E}">
        <p14:creationId xmlns="" xmlns:p14="http://schemas.microsoft.com/office/powerpoint/2010/main" val="3558624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27522-5E10-47C8-8A03-579F4B24B6A4}" type="datetimeFigureOut">
              <a:rPr lang="en-US" smtClean="0"/>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659F9-8155-432F-89E0-637DCE35AAB7}" type="slidenum">
              <a:rPr lang="en-US" smtClean="0"/>
              <a:pPr/>
              <a:t>‹#›</a:t>
            </a:fld>
            <a:endParaRPr lang="en-US"/>
          </a:p>
        </p:txBody>
      </p:sp>
    </p:spTree>
    <p:extLst>
      <p:ext uri="{BB962C8B-B14F-4D97-AF65-F5344CB8AC3E}">
        <p14:creationId xmlns="" xmlns:p14="http://schemas.microsoft.com/office/powerpoint/2010/main" val="65773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A7EAC9-F3DA-470D-8856-B28F41D49A1B}" type="slidenum">
              <a:rPr lang="en-US"/>
              <a:pPr/>
              <a:t>26</a:t>
            </a:fld>
            <a:endParaRPr lang="en-US"/>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cap="flat">
            <a:round/>
            <a:headEnd/>
            <a:tailEnd/>
          </a:ln>
        </p:spPr>
        <p:txBody>
          <a:bodyPr lIns="0" tIns="7915" rIns="0" bIns="0"/>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2. Distribution of Negative Ratings by Teachers on 11 Classroom Behaviors in Relation to Dentine Lead Concentration. The group boundaries were chosen to obtain symmetrical cell sizes for the median (Groups 1 and 6 = 6.8 per cent, Groups 2 and 5 = 17.6 per cent, and Groups 3 and 4 = 25.6 per cent).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A36BD05-AA9A-49A4-ABAF-38CB95CF2F8E}" type="datetimeFigureOut">
              <a:rPr lang="en-US" smtClean="0"/>
              <a:pPr/>
              <a:t>10/27/2016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451B6F-C220-4035-B2FE-6262E288E6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451B6F-C220-4035-B2FE-6262E288E6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451B6F-C220-4035-B2FE-6262E288E6B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lIns="82058" tIns="41029" rIns="82058" bIns="41029"/>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5AD353C9-647A-4F48-921A-4376A276F1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451B6F-C220-4035-B2FE-6262E288E6B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451B6F-C220-4035-B2FE-6262E288E6B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451B6F-C220-4035-B2FE-6262E288E6B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451B6F-C220-4035-B2FE-6262E288E6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451B6F-C220-4035-B2FE-6262E288E6B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A36BD05-AA9A-49A4-ABAF-38CB95CF2F8E}" type="datetimeFigureOut">
              <a:rPr lang="en-US" smtClean="0"/>
              <a:pPr/>
              <a:t>10/27/2016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451B6F-C220-4035-B2FE-6262E288E6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A36BD05-AA9A-49A4-ABAF-38CB95CF2F8E}" type="datetimeFigureOut">
              <a:rPr lang="en-US" smtClean="0"/>
              <a:pPr/>
              <a:t>10/27/2016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451B6F-C220-4035-B2FE-6262E288E6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A36BD05-AA9A-49A4-ABAF-38CB95CF2F8E}" type="datetimeFigureOut">
              <a:rPr lang="en-US" smtClean="0"/>
              <a:pPr/>
              <a:t>10/27/2016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451B6F-C220-4035-B2FE-6262E288E6B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36BD05-AA9A-49A4-ABAF-38CB95CF2F8E}" type="datetimeFigureOut">
              <a:rPr lang="en-US" smtClean="0"/>
              <a:pPr/>
              <a:t>10/27/2016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451B6F-C220-4035-B2FE-6262E288E6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400" y="4572000"/>
            <a:ext cx="8153400" cy="2133600"/>
          </a:xfrm>
        </p:spPr>
        <p:txBody>
          <a:bodyPr>
            <a:noAutofit/>
          </a:bodyPr>
          <a:lstStyle/>
          <a:p>
            <a:pPr algn="ctr">
              <a:buNone/>
            </a:pPr>
            <a:r>
              <a:rPr lang="en-US" sz="2800" dirty="0" smtClean="0"/>
              <a:t>Howard L. Weinberger, MD</a:t>
            </a:r>
          </a:p>
          <a:p>
            <a:pPr algn="ctr">
              <a:buNone/>
            </a:pPr>
            <a:r>
              <a:rPr lang="en-US" sz="2800" dirty="0" smtClean="0"/>
              <a:t>Professor Emeritus of </a:t>
            </a:r>
            <a:r>
              <a:rPr lang="en-US" sz="2800" dirty="0" smtClean="0"/>
              <a:t>Pediatrics</a:t>
            </a:r>
          </a:p>
          <a:p>
            <a:pPr algn="ctr">
              <a:buNone/>
            </a:pPr>
            <a:r>
              <a:rPr lang="en-US" sz="2800" dirty="0" smtClean="0"/>
              <a:t>Upstate Medical University</a:t>
            </a:r>
            <a:r>
              <a:rPr lang="en-US" sz="2800" dirty="0" smtClean="0"/>
              <a:t> </a:t>
            </a:r>
            <a:endParaRPr lang="en-US" sz="2800" dirty="0" smtClean="0"/>
          </a:p>
          <a:p>
            <a:pPr algn="ctr">
              <a:buNone/>
            </a:pPr>
            <a:r>
              <a:rPr lang="en-US" sz="2800" dirty="0" smtClean="0"/>
              <a:t>November 8, 2016</a:t>
            </a:r>
            <a:endParaRPr lang="en-US" sz="2800" dirty="0"/>
          </a:p>
        </p:txBody>
      </p:sp>
      <p:sp>
        <p:nvSpPr>
          <p:cNvPr id="2" name="Title 1"/>
          <p:cNvSpPr>
            <a:spLocks noGrp="1"/>
          </p:cNvSpPr>
          <p:nvPr>
            <p:ph type="ctrTitle" idx="4294967295"/>
          </p:nvPr>
        </p:nvSpPr>
        <p:spPr>
          <a:xfrm>
            <a:off x="762000" y="1295400"/>
            <a:ext cx="7696200" cy="2590800"/>
          </a:xfrm>
        </p:spPr>
        <p:txBody>
          <a:bodyPr>
            <a:normAutofit fontScale="90000"/>
          </a:bodyPr>
          <a:lstStyle/>
          <a:p>
            <a:pPr algn="ctr"/>
            <a:r>
              <a:rPr lang="en-US" dirty="0" smtClean="0"/>
              <a:t/>
            </a:r>
            <a:br>
              <a:rPr lang="en-US" dirty="0" smtClean="0"/>
            </a:br>
            <a:r>
              <a:rPr lang="en-US" sz="3600" dirty="0" smtClean="0"/>
              <a:t> Lead Poisoning:</a:t>
            </a:r>
            <a:br>
              <a:rPr lang="en-US" sz="3600" dirty="0" smtClean="0"/>
            </a:br>
            <a:r>
              <a:rPr lang="en-US" sz="3600" dirty="0" smtClean="0"/>
              <a:t>A Pediatrician’s Perspective </a:t>
            </a:r>
            <a:br>
              <a:rPr lang="en-US" sz="3600" dirty="0" smtClean="0"/>
            </a:br>
            <a:r>
              <a:rPr lang="en-US" sz="3600" dirty="0" smtClean="0"/>
              <a:t>(1969-2016)</a:t>
            </a:r>
            <a:br>
              <a:rPr lang="en-US" sz="3600" dirty="0" smtClean="0"/>
            </a:br>
            <a:r>
              <a:rPr lang="en-US" sz="2200" dirty="0" smtClean="0"/>
              <a:t/>
            </a:r>
            <a:br>
              <a:rPr lang="en-US" sz="2200" dirty="0" smtClean="0"/>
            </a:br>
            <a:r>
              <a:rPr lang="en-US" sz="3600" dirty="0" smtClean="0"/>
              <a:t>It’s Still the Lead Paint</a:t>
            </a:r>
            <a:endParaRPr lang="en-US" sz="3600" dirty="0"/>
          </a:p>
        </p:txBody>
      </p:sp>
      <p:pic>
        <p:nvPicPr>
          <p:cNvPr id="4" name="Content Placeholder 3" descr="GCH-color.gif"/>
          <p:cNvPicPr>
            <a:picLocks noChangeAspect="1"/>
          </p:cNvPicPr>
          <p:nvPr/>
        </p:nvPicPr>
        <p:blipFill>
          <a:blip r:embed="rId2" cstate="print"/>
          <a:stretch>
            <a:fillRect/>
          </a:stretch>
        </p:blipFill>
        <p:spPr>
          <a:xfrm>
            <a:off x="5638800" y="152400"/>
            <a:ext cx="3309257"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 the 1920’s, lead was added to gasoline to reduce “knocking” in the internal combustion engine in the auto industry (thanks to the efforts of General Motors)</a:t>
            </a:r>
          </a:p>
          <a:p>
            <a:pPr>
              <a:buNone/>
            </a:pPr>
            <a:r>
              <a:rPr lang="en-US" dirty="0" smtClean="0"/>
              <a:t> </a:t>
            </a:r>
          </a:p>
          <a:p>
            <a:pPr>
              <a:buNone/>
            </a:pPr>
            <a:r>
              <a:rPr lang="en-US" dirty="0" smtClean="0"/>
              <a:t>   And,</a:t>
            </a:r>
          </a:p>
          <a:p>
            <a:pPr>
              <a:buNone/>
            </a:pPr>
            <a:r>
              <a:rPr lang="en-US" dirty="0" smtClean="0"/>
              <a:t> </a:t>
            </a:r>
          </a:p>
          <a:p>
            <a:pPr>
              <a:buNone/>
            </a:pPr>
            <a:r>
              <a:rPr lang="en-US" dirty="0" smtClean="0"/>
              <a:t>Despite the efforts of  Dr. Alice Hamilton</a:t>
            </a:r>
          </a:p>
          <a:p>
            <a:pPr>
              <a:buNone/>
            </a:pPr>
            <a:r>
              <a:rPr lang="en-US" dirty="0" smtClean="0"/>
              <a:t>     (the first Hero of our Public Health</a:t>
            </a:r>
          </a:p>
          <a:p>
            <a:pPr>
              <a:buNone/>
            </a:pPr>
            <a:r>
              <a:rPr lang="en-US" dirty="0" smtClean="0"/>
              <a:t>                   Success Story)</a:t>
            </a:r>
            <a:endParaRPr lang="en-US" dirty="0"/>
          </a:p>
        </p:txBody>
      </p:sp>
      <p:sp>
        <p:nvSpPr>
          <p:cNvPr id="3" name="Title 2"/>
          <p:cNvSpPr>
            <a:spLocks noGrp="1"/>
          </p:cNvSpPr>
          <p:nvPr>
            <p:ph type="title"/>
          </p:nvPr>
        </p:nvSpPr>
        <p:spPr>
          <a:xfrm>
            <a:off x="914400" y="228600"/>
            <a:ext cx="8229600" cy="1143000"/>
          </a:xfrm>
        </p:spPr>
        <p:txBody>
          <a:bodyPr>
            <a:normAutofit/>
          </a:bodyPr>
          <a:lstStyle/>
          <a:p>
            <a:r>
              <a:rPr lang="en-US" sz="3200" dirty="0" smtClean="0"/>
              <a:t>Creating the lead burden in the US</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10600" cy="1143000"/>
          </a:xfrm>
        </p:spPr>
        <p:txBody>
          <a:bodyPr>
            <a:noAutofit/>
          </a:bodyPr>
          <a:lstStyle/>
          <a:p>
            <a:pPr algn="ctr"/>
            <a:r>
              <a:rPr lang="en-US" sz="4000" dirty="0" smtClean="0"/>
              <a:t>First Hero</a:t>
            </a:r>
            <a:br>
              <a:rPr lang="en-US" sz="4000" dirty="0" smtClean="0"/>
            </a:br>
            <a:r>
              <a:rPr lang="en-US" sz="4000" dirty="0" smtClean="0"/>
              <a:t>Alice Hamilton, MD (1869-1970)</a:t>
            </a:r>
            <a:endParaRPr lang="en-US" sz="4000" dirty="0"/>
          </a:p>
        </p:txBody>
      </p:sp>
      <p:pic>
        <p:nvPicPr>
          <p:cNvPr id="6" name="Content Placeholder 5" descr="Alice_Hamilton2.jpg"/>
          <p:cNvPicPr>
            <a:picLocks noGrp="1" noChangeAspect="1"/>
          </p:cNvPicPr>
          <p:nvPr>
            <p:ph idx="1"/>
          </p:nvPr>
        </p:nvPicPr>
        <p:blipFill>
          <a:blip r:embed="rId2" cstate="print"/>
          <a:stretch>
            <a:fillRect/>
          </a:stretch>
        </p:blipFill>
        <p:spPr>
          <a:xfrm>
            <a:off x="2814828" y="1524000"/>
            <a:ext cx="3514344" cy="508324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MD from the U of Michigan</a:t>
            </a:r>
          </a:p>
          <a:p>
            <a:r>
              <a:rPr lang="en-US" dirty="0" smtClean="0"/>
              <a:t>First woman on the faculty at Harvard – </a:t>
            </a:r>
            <a:br>
              <a:rPr lang="en-US" dirty="0" smtClean="0"/>
            </a:br>
            <a:r>
              <a:rPr lang="en-US" dirty="0" smtClean="0"/>
              <a:t>	Dept of Industrial Medicine</a:t>
            </a:r>
          </a:p>
          <a:p>
            <a:r>
              <a:rPr lang="en-US" dirty="0" smtClean="0"/>
              <a:t>1911- published a study demonstrating the     	prevalence of lead poisoning in industry</a:t>
            </a:r>
          </a:p>
          <a:p>
            <a:r>
              <a:rPr lang="en-US" dirty="0" smtClean="0"/>
              <a:t>Early 1920’s – warned against adding </a:t>
            </a:r>
            <a:br>
              <a:rPr lang="en-US" dirty="0" smtClean="0"/>
            </a:br>
            <a:r>
              <a:rPr lang="en-US" dirty="0" smtClean="0"/>
              <a:t>	tetra-ethyl lead to gasoline</a:t>
            </a:r>
          </a:p>
          <a:p>
            <a:r>
              <a:rPr lang="en-US" dirty="0" smtClean="0"/>
              <a:t>1995 – U.S. postage stamp in her honor</a:t>
            </a:r>
          </a:p>
        </p:txBody>
      </p:sp>
      <p:sp>
        <p:nvSpPr>
          <p:cNvPr id="3" name="Title 2"/>
          <p:cNvSpPr>
            <a:spLocks noGrp="1"/>
          </p:cNvSpPr>
          <p:nvPr>
            <p:ph type="title"/>
          </p:nvPr>
        </p:nvSpPr>
        <p:spPr/>
        <p:txBody>
          <a:bodyPr/>
          <a:lstStyle/>
          <a:p>
            <a:r>
              <a:rPr lang="en-US" smtClean="0"/>
              <a:t>          Alice Hamilton, MD</a:t>
            </a:r>
            <a:endParaRPr lang="en-US" dirty="0"/>
          </a:p>
        </p:txBody>
      </p:sp>
      <p:sp>
        <p:nvSpPr>
          <p:cNvPr id="4" name="TextBox 3"/>
          <p:cNvSpPr txBox="1"/>
          <p:nvPr/>
        </p:nvSpPr>
        <p:spPr>
          <a:xfrm>
            <a:off x="1447800" y="5867400"/>
            <a:ext cx="7543800" cy="584776"/>
          </a:xfrm>
          <a:prstGeom prst="rect">
            <a:avLst/>
          </a:prstGeom>
          <a:noFill/>
        </p:spPr>
        <p:txBody>
          <a:bodyPr wrap="square" rtlCol="0">
            <a:spAutoFit/>
          </a:bodyPr>
          <a:lstStyle/>
          <a:p>
            <a:pPr>
              <a:buNone/>
            </a:pPr>
            <a:r>
              <a:rPr lang="en-US" sz="1600" dirty="0" smtClean="0"/>
              <a:t>Brush </a:t>
            </a:r>
            <a:r>
              <a:rPr lang="en-US" sz="1600" dirty="0"/>
              <a:t>With Death: A Social History of Lead Poisoning, Christopher </a:t>
            </a:r>
            <a:r>
              <a:rPr lang="en-US" sz="1600" dirty="0" smtClean="0"/>
              <a:t>Warren</a:t>
            </a:r>
            <a:endParaRPr lang="en-US" sz="1600" dirty="0"/>
          </a:p>
          <a:p>
            <a:pPr algn="ctr">
              <a:buNone/>
            </a:pPr>
            <a:r>
              <a:rPr lang="en-US" sz="1600" dirty="0"/>
              <a:t> </a:t>
            </a:r>
            <a:r>
              <a:rPr lang="en-US" sz="1600" dirty="0" smtClean="0"/>
              <a:t>Johns </a:t>
            </a:r>
            <a:r>
              <a:rPr lang="en-US" sz="1600" dirty="0"/>
              <a:t>Hopkins Press, </a:t>
            </a:r>
            <a:r>
              <a:rPr lang="en-US" sz="1600" dirty="0" smtClean="0"/>
              <a:t>2000</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itchboard.nrdc.org/blogs/akar/Needleman_2004_Lead%20poisoning%20history.bmp"/>
          <p:cNvPicPr>
            <a:picLocks noChangeAspect="1" noChangeArrowheads="1"/>
          </p:cNvPicPr>
          <p:nvPr/>
        </p:nvPicPr>
        <p:blipFill>
          <a:blip r:embed="rId2" cstate="print"/>
          <a:srcRect/>
          <a:stretch>
            <a:fillRect/>
          </a:stretch>
        </p:blipFill>
        <p:spPr bwMode="auto">
          <a:xfrm>
            <a:off x="533400" y="457200"/>
            <a:ext cx="8001000" cy="55721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Leaded gasoline</a:t>
            </a:r>
            <a:br>
              <a:rPr lang="en-US" dirty="0" smtClean="0"/>
            </a:br>
            <a:endParaRPr lang="en-US" dirty="0" smtClean="0"/>
          </a:p>
          <a:p>
            <a:r>
              <a:rPr lang="en-US" dirty="0" smtClean="0"/>
              <a:t>Lead paint</a:t>
            </a:r>
          </a:p>
          <a:p>
            <a:pPr>
              <a:buNone/>
            </a:pPr>
            <a:r>
              <a:rPr lang="en-US" dirty="0" smtClean="0"/>
              <a:t>      1978- federal legislation limiting the amount of lead in indoor paint</a:t>
            </a:r>
            <a:endParaRPr lang="en-US" dirty="0"/>
          </a:p>
        </p:txBody>
      </p:sp>
      <p:sp>
        <p:nvSpPr>
          <p:cNvPr id="3" name="Title 2"/>
          <p:cNvSpPr>
            <a:spLocks noGrp="1"/>
          </p:cNvSpPr>
          <p:nvPr>
            <p:ph type="title"/>
          </p:nvPr>
        </p:nvSpPr>
        <p:spPr/>
        <p:txBody>
          <a:bodyPr>
            <a:normAutofit fontScale="90000"/>
          </a:bodyPr>
          <a:lstStyle/>
          <a:p>
            <a:pPr algn="ctr"/>
            <a:r>
              <a:rPr lang="en-US" dirty="0" smtClean="0"/>
              <a:t>Main Sources of </a:t>
            </a:r>
            <a:br>
              <a:rPr lang="en-US" dirty="0" smtClean="0"/>
            </a:br>
            <a:r>
              <a:rPr lang="en-US" dirty="0" smtClean="0"/>
              <a:t>Lead Exposure in Children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22 at 6.07.56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5975882"/>
          </a:xfrm>
          <a:prstGeom prst="rect">
            <a:avLst/>
          </a:prstGeom>
        </p:spPr>
      </p:pic>
      <p:sp>
        <p:nvSpPr>
          <p:cNvPr id="5" name="TextBox 4"/>
          <p:cNvSpPr txBox="1"/>
          <p:nvPr/>
        </p:nvSpPr>
        <p:spPr>
          <a:xfrm>
            <a:off x="2394180" y="6096000"/>
            <a:ext cx="4657044" cy="369332"/>
          </a:xfrm>
          <a:prstGeom prst="rect">
            <a:avLst/>
          </a:prstGeom>
          <a:noFill/>
        </p:spPr>
        <p:txBody>
          <a:bodyPr wrap="none" rtlCol="0">
            <a:spAutoFit/>
          </a:bodyPr>
          <a:lstStyle/>
          <a:p>
            <a:r>
              <a:rPr lang="en-US" dirty="0" smtClean="0"/>
              <a:t>Dennis Nett:  Syracuse.com  9/15/2016</a:t>
            </a:r>
            <a:endParaRPr lang="en-US" dirty="0"/>
          </a:p>
        </p:txBody>
      </p:sp>
    </p:spTree>
    <p:extLst>
      <p:ext uri="{BB962C8B-B14F-4D97-AF65-F5344CB8AC3E}">
        <p14:creationId xmlns="" xmlns:p14="http://schemas.microsoft.com/office/powerpoint/2010/main" val="1302312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675481" y="304800"/>
            <a:ext cx="7793037" cy="1462087"/>
          </a:xfrm>
        </p:spPr>
        <p:txBody>
          <a:bodyPr>
            <a:normAutofit fontScale="90000"/>
          </a:bodyPr>
          <a:lstStyle/>
          <a:p>
            <a:r>
              <a:rPr lang="en-US" sz="4400" dirty="0">
                <a:latin typeface="Calibri" pitchFamily="34" charset="0"/>
              </a:rPr>
              <a:t>“Snap </a:t>
            </a:r>
            <a:r>
              <a:rPr lang="en-US" sz="4400" dirty="0" err="1">
                <a:latin typeface="Calibri" pitchFamily="34" charset="0"/>
              </a:rPr>
              <a:t>shot”of</a:t>
            </a:r>
            <a:r>
              <a:rPr lang="en-US" sz="4400" dirty="0">
                <a:latin typeface="Calibri" pitchFamily="34" charset="0"/>
              </a:rPr>
              <a:t> pre-1979 Housing in </a:t>
            </a:r>
            <a:br>
              <a:rPr lang="en-US" sz="4400" dirty="0">
                <a:latin typeface="Calibri" pitchFamily="34" charset="0"/>
              </a:rPr>
            </a:br>
            <a:r>
              <a:rPr lang="en-US" sz="4400" dirty="0">
                <a:latin typeface="Calibri" pitchFamily="34" charset="0"/>
              </a:rPr>
              <a:t>Central New </a:t>
            </a:r>
            <a:r>
              <a:rPr lang="en-US" sz="4400" dirty="0" smtClean="0">
                <a:latin typeface="Calibri" pitchFamily="34" charset="0"/>
              </a:rPr>
              <a:t>York</a:t>
            </a:r>
            <a:endParaRPr lang="en-US" dirty="0" smtClean="0"/>
          </a:p>
        </p:txBody>
      </p:sp>
      <p:sp>
        <p:nvSpPr>
          <p:cNvPr id="41986" name="Rectangle 3"/>
          <p:cNvSpPr>
            <a:spLocks noGrp="1"/>
          </p:cNvSpPr>
          <p:nvPr>
            <p:ph type="body" sz="half" idx="4294967295"/>
          </p:nvPr>
        </p:nvSpPr>
        <p:spPr>
          <a:xfrm>
            <a:off x="1143000" y="1676400"/>
            <a:ext cx="6019800" cy="4953000"/>
          </a:xfrm>
        </p:spPr>
        <p:txBody>
          <a:bodyPr>
            <a:noAutofit/>
          </a:bodyPr>
          <a:lstStyle/>
          <a:p>
            <a:pPr>
              <a:buNone/>
            </a:pPr>
            <a:r>
              <a:rPr lang="en-US" sz="1700" dirty="0" smtClean="0"/>
              <a:t>United States 	58.2%</a:t>
            </a:r>
          </a:p>
          <a:p>
            <a:pPr>
              <a:buFont typeface="Arial" charset="0"/>
              <a:buNone/>
            </a:pPr>
            <a:r>
              <a:rPr lang="en-US" sz="1700" dirty="0" smtClean="0"/>
              <a:t>NY State	79.2</a:t>
            </a:r>
          </a:p>
          <a:p>
            <a:pPr lvl="2">
              <a:buFont typeface="Arial" charset="0"/>
              <a:buNone/>
            </a:pPr>
            <a:r>
              <a:rPr lang="en-US" sz="1700" dirty="0" smtClean="0"/>
              <a:t>Broome		80.4</a:t>
            </a:r>
          </a:p>
          <a:p>
            <a:pPr lvl="2">
              <a:buFont typeface="Arial" charset="0"/>
              <a:buNone/>
            </a:pPr>
            <a:r>
              <a:rPr lang="en-US" sz="1700" dirty="0" smtClean="0"/>
              <a:t>Cayuga		72.7</a:t>
            </a:r>
          </a:p>
          <a:p>
            <a:pPr lvl="2">
              <a:buFont typeface="Arial" charset="0"/>
              <a:buNone/>
            </a:pPr>
            <a:r>
              <a:rPr lang="en-US" sz="1700" dirty="0" smtClean="0"/>
              <a:t>Chenango		70.2</a:t>
            </a:r>
          </a:p>
          <a:p>
            <a:pPr lvl="2">
              <a:buFont typeface="Arial" charset="0"/>
              <a:buNone/>
            </a:pPr>
            <a:r>
              <a:rPr lang="en-US" sz="1700" dirty="0" smtClean="0"/>
              <a:t>Cortland		79.7</a:t>
            </a:r>
          </a:p>
          <a:p>
            <a:pPr lvl="2">
              <a:buFont typeface="Arial" charset="0"/>
              <a:buNone/>
            </a:pPr>
            <a:r>
              <a:rPr lang="en-US" sz="1700" dirty="0" smtClean="0"/>
              <a:t>Herkimer		75.3</a:t>
            </a:r>
          </a:p>
          <a:p>
            <a:pPr lvl="2">
              <a:buFont typeface="Arial" charset="0"/>
              <a:buNone/>
            </a:pPr>
            <a:r>
              <a:rPr lang="en-US" sz="1700" dirty="0" smtClean="0"/>
              <a:t>Jefferson		62.5</a:t>
            </a:r>
          </a:p>
          <a:p>
            <a:pPr lvl="2">
              <a:buFont typeface="Arial" charset="0"/>
              <a:buNone/>
            </a:pPr>
            <a:r>
              <a:rPr lang="en-US" sz="1700" dirty="0" smtClean="0"/>
              <a:t>Lewis		64.9</a:t>
            </a:r>
          </a:p>
          <a:p>
            <a:pPr lvl="2">
              <a:buFont typeface="Arial" charset="0"/>
              <a:buNone/>
            </a:pPr>
            <a:r>
              <a:rPr lang="en-US" sz="1700" dirty="0" smtClean="0"/>
              <a:t>Madison		69.9</a:t>
            </a:r>
          </a:p>
          <a:p>
            <a:pPr lvl="2">
              <a:buFont typeface="Arial" charset="0"/>
              <a:buNone/>
            </a:pPr>
            <a:r>
              <a:rPr lang="en-US" sz="1700" dirty="0" smtClean="0"/>
              <a:t>Oneida		79.2</a:t>
            </a:r>
          </a:p>
          <a:p>
            <a:pPr lvl="2">
              <a:buFont typeface="Arial" charset="0"/>
              <a:buNone/>
            </a:pPr>
            <a:r>
              <a:rPr lang="en-US" sz="1800" b="1" dirty="0" smtClean="0">
                <a:solidFill>
                  <a:srgbClr val="FF0000"/>
                </a:solidFill>
              </a:rPr>
              <a:t>Onondaga		74.8</a:t>
            </a:r>
          </a:p>
          <a:p>
            <a:pPr lvl="2">
              <a:buFont typeface="Arial" charset="0"/>
              <a:buNone/>
            </a:pPr>
            <a:r>
              <a:rPr lang="en-US" sz="1700" dirty="0" smtClean="0"/>
              <a:t>Oswego 		64.7</a:t>
            </a:r>
          </a:p>
          <a:p>
            <a:pPr lvl="2">
              <a:buFont typeface="Arial" charset="0"/>
              <a:buNone/>
            </a:pPr>
            <a:r>
              <a:rPr lang="en-US" sz="1700" dirty="0" smtClean="0"/>
              <a:t>St. Lawrence	71.1</a:t>
            </a:r>
          </a:p>
          <a:p>
            <a:pPr lvl="2">
              <a:buFont typeface="Arial" charset="0"/>
              <a:buNone/>
            </a:pPr>
            <a:r>
              <a:rPr lang="en-US" sz="1700" dirty="0" smtClean="0"/>
              <a:t>Tompkins		65.0</a:t>
            </a:r>
          </a:p>
        </p:txBody>
      </p:sp>
      <p:sp>
        <p:nvSpPr>
          <p:cNvPr id="41988" name="Rectangle 4"/>
          <p:cNvSpPr>
            <a:spLocks noChangeArrowheads="1"/>
          </p:cNvSpPr>
          <p:nvPr/>
        </p:nvSpPr>
        <p:spPr bwMode="auto">
          <a:xfrm>
            <a:off x="1150938" y="214313"/>
            <a:ext cx="7793037" cy="1462087"/>
          </a:xfrm>
          <a:prstGeom prst="rect">
            <a:avLst/>
          </a:prstGeom>
          <a:noFill/>
          <a:ln w="9525">
            <a:noFill/>
            <a:miter lim="800000"/>
            <a:headEnd/>
            <a:tailEnd/>
          </a:ln>
        </p:spPr>
        <p:txBody>
          <a:bodyPr anchor="b"/>
          <a:lstStyle/>
          <a:p>
            <a:pPr algn="ctr"/>
            <a:endParaRPr lang="en-US" sz="3200" dirty="0">
              <a:latin typeface="Calibri" pitchFamily="34" charset="0"/>
            </a:endParaRPr>
          </a:p>
        </p:txBody>
      </p:sp>
      <p:sp>
        <p:nvSpPr>
          <p:cNvPr id="41989" name="Rectangle 5"/>
          <p:cNvSpPr>
            <a:spLocks noChangeArrowheads="1"/>
          </p:cNvSpPr>
          <p:nvPr/>
        </p:nvSpPr>
        <p:spPr bwMode="auto">
          <a:xfrm>
            <a:off x="914400" y="1676400"/>
            <a:ext cx="4078288" cy="38862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000" dirty="0">
              <a:latin typeface="Calibri" pitchFamily="34" charset="0"/>
            </a:endParaRPr>
          </a:p>
          <a:p>
            <a:pPr marL="342900" indent="-342900">
              <a:spcBef>
                <a:spcPct val="20000"/>
              </a:spcBef>
              <a:buFont typeface="Arial" charset="0"/>
              <a:buNone/>
            </a:pP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1991 Mandate by </a:t>
            </a:r>
            <a:r>
              <a:rPr lang="en-US" dirty="0" err="1" smtClean="0"/>
              <a:t>NYState</a:t>
            </a:r>
            <a:r>
              <a:rPr lang="en-US" dirty="0" smtClean="0"/>
              <a:t> DOH </a:t>
            </a:r>
          </a:p>
          <a:p>
            <a:pPr lvl="1"/>
            <a:r>
              <a:rPr lang="en-US" dirty="0" smtClean="0"/>
              <a:t>Blood lead testing on all children at one and two years of age – with risk assessment until age 6</a:t>
            </a:r>
          </a:p>
          <a:p>
            <a:endParaRPr lang="en-US" dirty="0" smtClean="0"/>
          </a:p>
          <a:p>
            <a:r>
              <a:rPr lang="en-US" dirty="0" smtClean="0"/>
              <a:t>Currently, only 11 states and Washington, DC mandate some testing</a:t>
            </a:r>
          </a:p>
          <a:p>
            <a:pPr>
              <a:buNone/>
            </a:pPr>
            <a:endParaRPr lang="en-US" dirty="0" smtClean="0"/>
          </a:p>
        </p:txBody>
      </p:sp>
      <p:sp>
        <p:nvSpPr>
          <p:cNvPr id="3" name="Title 2"/>
          <p:cNvSpPr>
            <a:spLocks noGrp="1"/>
          </p:cNvSpPr>
          <p:nvPr>
            <p:ph type="title"/>
          </p:nvPr>
        </p:nvSpPr>
        <p:spPr/>
        <p:txBody>
          <a:bodyPr/>
          <a:lstStyle/>
          <a:p>
            <a:r>
              <a:rPr lang="en-US" smtClean="0"/>
              <a:t>              Blood Lead Testing                  </a:t>
            </a:r>
            <a:endParaRPr lang="en-US" dirty="0"/>
          </a:p>
        </p:txBody>
      </p:sp>
      <p:sp>
        <p:nvSpPr>
          <p:cNvPr id="6" name="TextBox 5"/>
          <p:cNvSpPr txBox="1"/>
          <p:nvPr/>
        </p:nvSpPr>
        <p:spPr>
          <a:xfrm>
            <a:off x="0" y="6400800"/>
            <a:ext cx="8610600" cy="615553"/>
          </a:xfrm>
          <a:prstGeom prst="rect">
            <a:avLst/>
          </a:prstGeom>
          <a:solidFill>
            <a:schemeClr val="bg1"/>
          </a:solidFill>
        </p:spPr>
        <p:txBody>
          <a:bodyPr wrap="square" rtlCol="0">
            <a:spAutoFit/>
          </a:bodyPr>
          <a:lstStyle/>
          <a:p>
            <a:r>
              <a:rPr lang="en-US" sz="1600" dirty="0" smtClean="0"/>
              <a:t>http://</a:t>
            </a:r>
            <a:r>
              <a:rPr lang="en-US" sz="1600" dirty="0" err="1" smtClean="0"/>
              <a:t>www.reuters.com</a:t>
            </a:r>
            <a:r>
              <a:rPr lang="en-US" sz="1600" dirty="0" smtClean="0"/>
              <a:t>/investigates/</a:t>
            </a:r>
            <a:r>
              <a:rPr lang="en-US" sz="1600" dirty="0" err="1" smtClean="0"/>
              <a:t>special­report</a:t>
            </a:r>
            <a:r>
              <a:rPr lang="en-US" sz="1600" dirty="0" smtClean="0"/>
              <a:t>/</a:t>
            </a:r>
            <a:r>
              <a:rPr lang="en-US" sz="1600" dirty="0" err="1" smtClean="0"/>
              <a:t>lead­poisoning­testing­gaps</a:t>
            </a:r>
            <a:endParaRPr lang="en-US" sz="16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of children with two blood lead tests by three years of age </a:t>
            </a:r>
          </a:p>
          <a:p>
            <a:pPr>
              <a:buNone/>
            </a:pPr>
            <a:r>
              <a:rPr lang="en-US" dirty="0" smtClean="0"/>
              <a:t>        NY State                  56.3%</a:t>
            </a:r>
          </a:p>
          <a:p>
            <a:pPr>
              <a:buNone/>
            </a:pPr>
            <a:r>
              <a:rPr lang="en-US" dirty="0" smtClean="0"/>
              <a:t>        Onondaga County   41%*</a:t>
            </a:r>
          </a:p>
          <a:p>
            <a:pPr marL="109728" indent="0">
              <a:buNone/>
            </a:pPr>
            <a:endParaRPr lang="en-US" dirty="0" smtClean="0"/>
          </a:p>
          <a:p>
            <a:pPr>
              <a:buNone/>
            </a:pPr>
            <a:r>
              <a:rPr lang="en-US" dirty="0" smtClean="0"/>
              <a:t>In the early 1990’s ~1 million preschool children had BLL’s &gt;10 mcg/</a:t>
            </a:r>
            <a:r>
              <a:rPr lang="en-US" dirty="0" err="1" smtClean="0"/>
              <a:t>dL</a:t>
            </a:r>
            <a:endParaRPr lang="en-US" dirty="0" smtClean="0"/>
          </a:p>
          <a:p>
            <a:pPr>
              <a:buNone/>
            </a:pPr>
            <a:endParaRPr lang="en-US" dirty="0" smtClean="0"/>
          </a:p>
          <a:p>
            <a:pPr>
              <a:buNone/>
            </a:pPr>
            <a:r>
              <a:rPr lang="en-US" dirty="0" smtClean="0"/>
              <a:t>In 2016,~500,000 preschool children have blood leads &gt;5mcg/</a:t>
            </a:r>
            <a:r>
              <a:rPr lang="en-US" dirty="0" err="1" smtClean="0"/>
              <a:t>dL</a:t>
            </a:r>
            <a:r>
              <a:rPr lang="en-US" dirty="0" smtClean="0"/>
              <a:t>**</a:t>
            </a:r>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sz="3200" dirty="0" smtClean="0"/>
              <a:t>      Effectiveness of the Mandate</a:t>
            </a:r>
            <a:endParaRPr lang="en-US" sz="3200" dirty="0"/>
          </a:p>
        </p:txBody>
      </p:sp>
      <p:sp>
        <p:nvSpPr>
          <p:cNvPr id="4" name="TextBox 3"/>
          <p:cNvSpPr txBox="1"/>
          <p:nvPr/>
        </p:nvSpPr>
        <p:spPr>
          <a:xfrm>
            <a:off x="-21529" y="6463196"/>
            <a:ext cx="8756256" cy="430887"/>
          </a:xfrm>
          <a:prstGeom prst="rect">
            <a:avLst/>
          </a:prstGeom>
          <a:solidFill>
            <a:srgbClr val="FFFFFF"/>
          </a:solidFill>
        </p:spPr>
        <p:txBody>
          <a:bodyPr wrap="square" rtlCol="0">
            <a:spAutoFit/>
          </a:bodyPr>
          <a:lstStyle/>
          <a:p>
            <a:pPr>
              <a:buNone/>
            </a:pPr>
            <a:r>
              <a:rPr lang="en-US" sz="1100" dirty="0" smtClean="0"/>
              <a:t>* NY State </a:t>
            </a:r>
            <a:r>
              <a:rPr lang="en-US" sz="1100" dirty="0"/>
              <a:t>Community Health Indicator Report (2012-2014)</a:t>
            </a:r>
          </a:p>
          <a:p>
            <a:pPr>
              <a:buNone/>
            </a:pPr>
            <a:r>
              <a:rPr lang="en-US" sz="1100" dirty="0"/>
              <a:t>**Prevention of Lead Toxicity Council of Environmental Health, American Academy of Pediatrics </a:t>
            </a:r>
            <a:r>
              <a:rPr lang="en-US" sz="1100" dirty="0" smtClean="0"/>
              <a:t>Pediatrics</a:t>
            </a:r>
            <a:r>
              <a:rPr lang="en-US" sz="1100" dirty="0"/>
              <a:t>; 138:1, July </a:t>
            </a:r>
            <a:r>
              <a:rPr lang="en-US" sz="1100" dirty="0" smtClean="0"/>
              <a:t>2016</a:t>
            </a:r>
            <a:endParaRPr lang="en-US"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endParaRPr lang="en-US" sz="3200" dirty="0"/>
          </a:p>
        </p:txBody>
      </p:sp>
      <p:pic>
        <p:nvPicPr>
          <p:cNvPr id="1026" name="Picture 2" descr="C:\Users\WeinberH\Desktop\table.JPG"/>
          <p:cNvPicPr>
            <a:picLocks noGrp="1" noChangeAspect="1" noChangeArrowheads="1"/>
          </p:cNvPicPr>
          <p:nvPr>
            <p:ph idx="1"/>
          </p:nvPr>
        </p:nvPicPr>
        <p:blipFill>
          <a:blip r:embed="rId2" cstate="print"/>
          <a:srcRect/>
          <a:stretch>
            <a:fillRect/>
          </a:stretch>
        </p:blipFill>
        <p:spPr bwMode="auto">
          <a:xfrm>
            <a:off x="4420982" y="76200"/>
            <a:ext cx="4342017" cy="6748830"/>
          </a:xfrm>
          <a:prstGeom prst="rect">
            <a:avLst/>
          </a:prstGeom>
          <a:noFill/>
        </p:spPr>
      </p:pic>
      <p:sp>
        <p:nvSpPr>
          <p:cNvPr id="5" name="TextBox 4"/>
          <p:cNvSpPr txBox="1"/>
          <p:nvPr/>
        </p:nvSpPr>
        <p:spPr>
          <a:xfrm>
            <a:off x="7287" y="2133600"/>
            <a:ext cx="4333939" cy="2800767"/>
          </a:xfrm>
          <a:prstGeom prst="rect">
            <a:avLst/>
          </a:prstGeom>
          <a:noFill/>
        </p:spPr>
        <p:txBody>
          <a:bodyPr wrap="none" rtlCol="0">
            <a:spAutoFit/>
          </a:bodyPr>
          <a:lstStyle/>
          <a:p>
            <a:pPr algn="ctr"/>
            <a:r>
              <a:rPr lang="en-US" sz="4400" dirty="0"/>
              <a:t>Biologic </a:t>
            </a:r>
            <a:r>
              <a:rPr lang="en-US" sz="4400" dirty="0" smtClean="0"/>
              <a:t>Effects </a:t>
            </a:r>
          </a:p>
          <a:p>
            <a:pPr algn="ctr"/>
            <a:r>
              <a:rPr lang="en-US" sz="4400" dirty="0" smtClean="0"/>
              <a:t>of </a:t>
            </a:r>
            <a:r>
              <a:rPr lang="en-US" sz="4400" dirty="0"/>
              <a:t>L</a:t>
            </a:r>
            <a:r>
              <a:rPr lang="en-US" sz="4400" dirty="0" smtClean="0"/>
              <a:t>ead </a:t>
            </a:r>
          </a:p>
          <a:p>
            <a:pPr algn="ctr"/>
            <a:r>
              <a:rPr lang="en-US" sz="4400" dirty="0" smtClean="0"/>
              <a:t>on Adults &amp;</a:t>
            </a:r>
          </a:p>
          <a:p>
            <a:pPr algn="ctr"/>
            <a:r>
              <a:rPr lang="en-US" sz="4400" dirty="0" smtClean="0"/>
              <a:t>Children</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a:bodyPr>
          <a:lstStyle/>
          <a:p>
            <a:r>
              <a:rPr lang="en-US" dirty="0" smtClean="0"/>
              <a:t>I have no connection (formal or otherwise) with the paint industry</a:t>
            </a:r>
            <a:br>
              <a:rPr lang="en-US" dirty="0" smtClean="0"/>
            </a:br>
            <a:endParaRPr lang="en-US" dirty="0" smtClean="0"/>
          </a:p>
          <a:p>
            <a:r>
              <a:rPr lang="en-US" dirty="0" smtClean="0"/>
              <a:t>I have served as the Medical Consultant to the Onondaga County Health Department since 1969</a:t>
            </a:r>
            <a:br>
              <a:rPr lang="en-US" dirty="0" smtClean="0"/>
            </a:br>
            <a:endParaRPr lang="en-US" dirty="0" smtClean="0"/>
          </a:p>
          <a:p>
            <a:r>
              <a:rPr lang="en-US" dirty="0" smtClean="0"/>
              <a:t>I am the Medical Director of the Central/ Eastern New York Regional Lead Poisoning Resource Center (1986-present) which is funded by the NY State DOH</a:t>
            </a:r>
            <a:endParaRPr lang="en-US" dirty="0"/>
          </a:p>
        </p:txBody>
      </p:sp>
      <p:sp>
        <p:nvSpPr>
          <p:cNvPr id="3" name="Title 2"/>
          <p:cNvSpPr>
            <a:spLocks noGrp="1"/>
          </p:cNvSpPr>
          <p:nvPr>
            <p:ph type="title"/>
          </p:nvPr>
        </p:nvSpPr>
        <p:spPr/>
        <p:txBody>
          <a:bodyPr>
            <a:normAutofit fontScale="90000"/>
          </a:bodyPr>
          <a:lstStyle/>
          <a:p>
            <a:r>
              <a:rPr lang="en-US" dirty="0" smtClean="0"/>
              <a:t>      Disclaimers and “Confessions”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Effect on </a:t>
            </a:r>
            <a:r>
              <a:rPr lang="en-US" dirty="0" err="1" smtClean="0"/>
              <a:t>Heme</a:t>
            </a:r>
            <a:r>
              <a:rPr lang="en-US" dirty="0" smtClean="0"/>
              <a:t> synthesis</a:t>
            </a:r>
          </a:p>
          <a:p>
            <a:endParaRPr lang="en-US" dirty="0" smtClean="0"/>
          </a:p>
          <a:p>
            <a:r>
              <a:rPr lang="en-US" dirty="0" smtClean="0"/>
              <a:t>Effect on the brain and nervous system</a:t>
            </a:r>
            <a:endParaRPr lang="en-US" dirty="0"/>
          </a:p>
        </p:txBody>
      </p:sp>
      <p:sp>
        <p:nvSpPr>
          <p:cNvPr id="3" name="Title 2"/>
          <p:cNvSpPr>
            <a:spLocks noGrp="1"/>
          </p:cNvSpPr>
          <p:nvPr>
            <p:ph type="title"/>
          </p:nvPr>
        </p:nvSpPr>
        <p:spPr/>
        <p:txBody>
          <a:bodyPr/>
          <a:lstStyle/>
          <a:p>
            <a:r>
              <a:rPr lang="en-US" dirty="0" smtClean="0"/>
              <a:t>Major Organ Systems Affected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normAutofit/>
          </a:bodyPr>
          <a:lstStyle/>
          <a:p>
            <a:r>
              <a:rPr lang="en-US" sz="3200" dirty="0" smtClean="0"/>
              <a:t>       </a:t>
            </a:r>
            <a:endParaRPr lang="en-US" sz="3200" dirty="0"/>
          </a:p>
        </p:txBody>
      </p:sp>
      <p:pic>
        <p:nvPicPr>
          <p:cNvPr id="4" name="Picture 2"/>
          <p:cNvPicPr>
            <a:picLocks noGrp="1" noChangeAspect="1" noChangeArrowheads="1"/>
          </p:cNvPicPr>
          <p:nvPr>
            <p:ph idx="4294967295"/>
          </p:nvPr>
        </p:nvPicPr>
        <p:blipFill>
          <a:blip r:embed="rId2" cstate="print"/>
          <a:srcRect/>
          <a:stretch>
            <a:fillRect/>
          </a:stretch>
        </p:blipFill>
        <p:spPr bwMode="auto">
          <a:xfrm>
            <a:off x="1981200" y="89772"/>
            <a:ext cx="5257800" cy="6776667"/>
          </a:xfrm>
          <a:prstGeom prst="rect">
            <a:avLst/>
          </a:prstGeom>
          <a:noFill/>
          <a:ln w="9525">
            <a:noFill/>
            <a:miter lim="800000"/>
            <a:headEnd/>
            <a:tailEnd/>
          </a:ln>
        </p:spPr>
      </p:pic>
      <p:sp>
        <p:nvSpPr>
          <p:cNvPr id="2" name="TextBox 1"/>
          <p:cNvSpPr txBox="1"/>
          <p:nvPr/>
        </p:nvSpPr>
        <p:spPr>
          <a:xfrm>
            <a:off x="0" y="1828800"/>
            <a:ext cx="3320340" cy="1077218"/>
          </a:xfrm>
          <a:prstGeom prst="rect">
            <a:avLst/>
          </a:prstGeom>
          <a:noFill/>
        </p:spPr>
        <p:txBody>
          <a:bodyPr wrap="none" rtlCol="0">
            <a:spAutoFit/>
          </a:bodyPr>
          <a:lstStyle/>
          <a:p>
            <a:r>
              <a:rPr lang="en-US" sz="3200" dirty="0"/>
              <a:t>Effect on </a:t>
            </a:r>
            <a:endParaRPr lang="en-US" sz="3200" dirty="0" smtClean="0"/>
          </a:p>
          <a:p>
            <a:r>
              <a:rPr lang="en-US" sz="3200" dirty="0" err="1" smtClean="0"/>
              <a:t>Heme</a:t>
            </a:r>
            <a:r>
              <a:rPr lang="en-US" sz="3200" dirty="0" smtClean="0"/>
              <a:t> </a:t>
            </a:r>
            <a:r>
              <a:rPr lang="en-US" sz="3200" dirty="0"/>
              <a:t>Synthesis</a:t>
            </a:r>
          </a:p>
        </p:txBody>
      </p:sp>
      <p:sp>
        <p:nvSpPr>
          <p:cNvPr id="5" name="Multiply 4"/>
          <p:cNvSpPr/>
          <p:nvPr/>
        </p:nvSpPr>
        <p:spPr>
          <a:xfrm>
            <a:off x="4343400" y="4800600"/>
            <a:ext cx="457200" cy="731520"/>
          </a:xfrm>
          <a:prstGeom prst="mathMultiply">
            <a:avLst/>
          </a:prstGeom>
          <a:gradFill flip="none" rotWithShape="1">
            <a:gsLst>
              <a:gs pos="0">
                <a:schemeClr val="accent2">
                  <a:shade val="15000"/>
                  <a:satMod val="180000"/>
                  <a:alpha val="39000"/>
                </a:schemeClr>
              </a:gs>
              <a:gs pos="50000">
                <a:schemeClr val="accent2">
                  <a:shade val="45000"/>
                  <a:satMod val="170000"/>
                  <a:alpha val="39000"/>
                </a:schemeClr>
              </a:gs>
              <a:gs pos="70000">
                <a:schemeClr val="accent2">
                  <a:tint val="99000"/>
                  <a:shade val="65000"/>
                  <a:satMod val="155000"/>
                  <a:alpha val="39000"/>
                </a:schemeClr>
              </a:gs>
              <a:gs pos="100000">
                <a:schemeClr val="accent2">
                  <a:tint val="95500"/>
                  <a:shade val="100000"/>
                  <a:satMod val="155000"/>
                  <a:alpha val="3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Distortion of enzymes and proteins</a:t>
            </a:r>
          </a:p>
          <a:p>
            <a:endParaRPr lang="en-US" dirty="0" smtClean="0"/>
          </a:p>
          <a:p>
            <a:r>
              <a:rPr lang="en-US" dirty="0" smtClean="0"/>
              <a:t>Lead competes with calcium for binding sites, affecting neural signaling</a:t>
            </a:r>
            <a:br>
              <a:rPr lang="en-US" dirty="0" smtClean="0"/>
            </a:br>
            <a:endParaRPr lang="en-US" dirty="0" smtClean="0"/>
          </a:p>
          <a:p>
            <a:r>
              <a:rPr lang="en-US" dirty="0" smtClean="0"/>
              <a:t>Diverse effects on the CNS</a:t>
            </a:r>
          </a:p>
          <a:p>
            <a:pPr lvl="1"/>
            <a:r>
              <a:rPr lang="en-US" dirty="0" smtClean="0"/>
              <a:t>Interferes with myelin formation</a:t>
            </a:r>
          </a:p>
          <a:p>
            <a:pPr lvl="1"/>
            <a:r>
              <a:rPr lang="en-US" dirty="0" smtClean="0"/>
              <a:t>In high doses, causes brain edema</a:t>
            </a:r>
          </a:p>
        </p:txBody>
      </p:sp>
      <p:sp>
        <p:nvSpPr>
          <p:cNvPr id="3" name="Title 2"/>
          <p:cNvSpPr>
            <a:spLocks noGrp="1"/>
          </p:cNvSpPr>
          <p:nvPr>
            <p:ph type="title"/>
          </p:nvPr>
        </p:nvSpPr>
        <p:spPr/>
        <p:txBody>
          <a:bodyPr>
            <a:normAutofit fontScale="90000"/>
          </a:bodyPr>
          <a:lstStyle/>
          <a:p>
            <a:r>
              <a:rPr lang="en-US" smtClean="0"/>
              <a:t>          Examples of Lead Toxicity </a:t>
            </a:r>
            <a:br>
              <a:rPr lang="en-US" smtClean="0"/>
            </a:br>
            <a:r>
              <a:rPr lang="en-US" smtClean="0"/>
              <a:t>         in the Nervous System</a:t>
            </a:r>
            <a:endParaRPr lang="en-US" dirty="0"/>
          </a:p>
        </p:txBody>
      </p:sp>
      <p:sp>
        <p:nvSpPr>
          <p:cNvPr id="5" name="TextBox 4"/>
          <p:cNvSpPr txBox="1"/>
          <p:nvPr/>
        </p:nvSpPr>
        <p:spPr>
          <a:xfrm>
            <a:off x="0" y="6519446"/>
            <a:ext cx="6507110" cy="338554"/>
          </a:xfrm>
          <a:prstGeom prst="rect">
            <a:avLst/>
          </a:prstGeom>
          <a:solidFill>
            <a:schemeClr val="bg1"/>
          </a:solidFill>
        </p:spPr>
        <p:txBody>
          <a:bodyPr wrap="none" rtlCol="0">
            <a:spAutoFit/>
          </a:bodyPr>
          <a:lstStyle/>
          <a:p>
            <a:r>
              <a:rPr lang="en-US" sz="1600" dirty="0" smtClean="0"/>
              <a:t>Needleman</a:t>
            </a:r>
            <a:r>
              <a:rPr lang="en-US" sz="1600" dirty="0"/>
              <a:t>, H. Lead Poisoning </a:t>
            </a:r>
            <a:r>
              <a:rPr lang="en-US" sz="1600" dirty="0" err="1"/>
              <a:t>Annu.Rev.Med</a:t>
            </a:r>
            <a:r>
              <a:rPr lang="en-US" sz="1600" dirty="0"/>
              <a:t>. 2004;55:209-</a:t>
            </a:r>
            <a:r>
              <a:rPr lang="en-US" sz="1600" dirty="0" smtClean="0"/>
              <a:t>22</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1950’s, Baltimore was arguably the epicenter of childhood lead poisoning </a:t>
            </a:r>
          </a:p>
          <a:p>
            <a:endParaRPr lang="en-US" dirty="0" smtClean="0"/>
          </a:p>
          <a:p>
            <a:r>
              <a:rPr lang="en-US" dirty="0" smtClean="0"/>
              <a:t>Some questioned why other communities were missing cases of lead poisoning</a:t>
            </a:r>
          </a:p>
          <a:p>
            <a:endParaRPr lang="en-US" dirty="0" smtClean="0"/>
          </a:p>
          <a:p>
            <a:r>
              <a:rPr lang="en-US" dirty="0" smtClean="0"/>
              <a:t>An “epidemic” of lead poisoning in Chicago was recognized by Dr. Robert </a:t>
            </a:r>
            <a:r>
              <a:rPr lang="en-US" dirty="0" err="1" smtClean="0"/>
              <a:t>Mellins</a:t>
            </a:r>
            <a:r>
              <a:rPr lang="en-US" dirty="0" smtClean="0"/>
              <a:t> ( a USPHS officer assigned to study an outbreak of Poliomyelitis)</a:t>
            </a:r>
          </a:p>
        </p:txBody>
      </p:sp>
      <p:sp>
        <p:nvSpPr>
          <p:cNvPr id="3" name="Title 2"/>
          <p:cNvSpPr>
            <a:spLocks noGrp="1"/>
          </p:cNvSpPr>
          <p:nvPr>
            <p:ph type="title"/>
          </p:nvPr>
        </p:nvSpPr>
        <p:spPr/>
        <p:txBody>
          <a:bodyPr/>
          <a:lstStyle/>
          <a:p>
            <a:r>
              <a:rPr lang="en-US" smtClean="0"/>
              <a:t>Lead poisoning in the 1950’s</a:t>
            </a:r>
            <a:endParaRPr lang="en-US" dirty="0"/>
          </a:p>
        </p:txBody>
      </p:sp>
      <p:sp>
        <p:nvSpPr>
          <p:cNvPr id="4" name="TextBox 3"/>
          <p:cNvSpPr txBox="1"/>
          <p:nvPr/>
        </p:nvSpPr>
        <p:spPr>
          <a:xfrm>
            <a:off x="0" y="6550223"/>
            <a:ext cx="7242600" cy="307777"/>
          </a:xfrm>
          <a:prstGeom prst="rect">
            <a:avLst/>
          </a:prstGeom>
          <a:solidFill>
            <a:srgbClr val="FFFFFF"/>
          </a:solidFill>
        </p:spPr>
        <p:txBody>
          <a:bodyPr wrap="none" rtlCol="0">
            <a:spAutoFit/>
          </a:bodyPr>
          <a:lstStyle/>
          <a:p>
            <a:r>
              <a:rPr lang="en-US" sz="1400" dirty="0"/>
              <a:t>Ref: Lead Wars – </a:t>
            </a:r>
            <a:r>
              <a:rPr lang="en-US" sz="1400" dirty="0" err="1"/>
              <a:t>Markowitz,G</a:t>
            </a:r>
            <a:r>
              <a:rPr lang="en-US" sz="1400" dirty="0"/>
              <a:t> and </a:t>
            </a:r>
            <a:r>
              <a:rPr lang="en-US" sz="1400" dirty="0" err="1"/>
              <a:t>Rosner,D</a:t>
            </a:r>
            <a:r>
              <a:rPr lang="en-US" sz="1400" dirty="0"/>
              <a:t> U. of Calif. Press, Berkeley, CA, </a:t>
            </a:r>
            <a:r>
              <a:rPr lang="en-US" sz="1400" dirty="0" smtClean="0"/>
              <a:t>2013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rmAutofit fontScale="90000"/>
          </a:bodyPr>
          <a:lstStyle/>
          <a:p>
            <a:pPr algn="ctr"/>
            <a:r>
              <a:rPr lang="en-US" sz="4400" dirty="0" smtClean="0"/>
              <a:t>Second Hero</a:t>
            </a:r>
            <a:br>
              <a:rPr lang="en-US" sz="4400" dirty="0" smtClean="0"/>
            </a:br>
            <a:r>
              <a:rPr lang="en-US" sz="4400" dirty="0" smtClean="0"/>
              <a:t>Dr. Herbert Needleman</a:t>
            </a:r>
            <a:endParaRPr lang="en-US" sz="4400" dirty="0"/>
          </a:p>
        </p:txBody>
      </p:sp>
      <p:pic>
        <p:nvPicPr>
          <p:cNvPr id="6" name="Content Placeholder 5" descr="l_herb_600.jpeg"/>
          <p:cNvPicPr>
            <a:picLocks noGrp="1" noChangeAspect="1"/>
          </p:cNvPicPr>
          <p:nvPr>
            <p:ph idx="1"/>
          </p:nvPr>
        </p:nvPicPr>
        <p:blipFill>
          <a:blip r:embed="rId2" cstate="print"/>
          <a:stretch>
            <a:fillRect/>
          </a:stretch>
        </p:blipFill>
        <p:spPr>
          <a:xfrm>
            <a:off x="3014471" y="1752600"/>
            <a:ext cx="3267457" cy="4876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MD from U. of Pennsylvania</a:t>
            </a:r>
          </a:p>
          <a:p>
            <a:r>
              <a:rPr lang="en-US" dirty="0" smtClean="0"/>
              <a:t>Residency in Pediatrics and Child Psychiatry</a:t>
            </a:r>
          </a:p>
          <a:p>
            <a:r>
              <a:rPr lang="en-US" dirty="0" smtClean="0"/>
              <a:t>Encountered children hospitalized with very high BLL’s associated with exposure to lead paint in their homes</a:t>
            </a:r>
          </a:p>
          <a:p>
            <a:r>
              <a:rPr lang="en-US" dirty="0" smtClean="0"/>
              <a:t>Professor of Pediatrics and Child Psychiatry – U of Pittsburgh Medical School</a:t>
            </a:r>
          </a:p>
          <a:p>
            <a:r>
              <a:rPr lang="en-US" dirty="0" smtClean="0"/>
              <a:t>Published research on relationship of dentin lead and behavior in school aged children (</a:t>
            </a:r>
            <a:r>
              <a:rPr lang="en-US" dirty="0" err="1" smtClean="0"/>
              <a:t>NEngJMed</a:t>
            </a:r>
            <a:r>
              <a:rPr lang="en-US" dirty="0" smtClean="0"/>
              <a:t> 1979)</a:t>
            </a:r>
          </a:p>
        </p:txBody>
      </p:sp>
      <p:sp>
        <p:nvSpPr>
          <p:cNvPr id="3" name="Title 2"/>
          <p:cNvSpPr>
            <a:spLocks noGrp="1"/>
          </p:cNvSpPr>
          <p:nvPr>
            <p:ph type="title"/>
          </p:nvPr>
        </p:nvSpPr>
        <p:spPr/>
        <p:txBody>
          <a:bodyPr/>
          <a:lstStyle/>
          <a:p>
            <a:r>
              <a:rPr lang="en-US" smtClean="0"/>
              <a:t>Dr. Herbert Needleman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6642967" y="6447585"/>
            <a:ext cx="2323523" cy="348783"/>
          </a:xfrm>
          <a:prstGeom prst="rect">
            <a:avLst/>
          </a:prstGeom>
          <a:noFill/>
          <a:ln w="9525" cap="flat">
            <a:noFill/>
            <a:round/>
            <a:headEnd/>
            <a:tailEnd/>
          </a:ln>
          <a:effectLst/>
        </p:spPr>
      </p:pic>
      <p:sp>
        <p:nvSpPr>
          <p:cNvPr id="3074" name="Rectangle 2"/>
          <p:cNvSpPr>
            <a:spLocks noGrp="1" noChangeArrowheads="1"/>
          </p:cNvSpPr>
          <p:nvPr>
            <p:ph type="title"/>
          </p:nvPr>
        </p:nvSpPr>
        <p:spPr bwMode="auto">
          <a:xfrm>
            <a:off x="0" y="6477000"/>
            <a:ext cx="5706630" cy="381000"/>
          </a:xfrm>
          <a:solidFill>
            <a:srgbClr val="FFFFFF"/>
          </a:solidFill>
          <a:ln cap="flat">
            <a:round/>
            <a:headEnd/>
            <a:tailEnd/>
          </a:ln>
        </p:spPr>
        <p:txBody>
          <a:bodyPr vert="horz" wrap="square" lIns="0" tIns="12211" rIns="0" bIns="0" numCol="1" anchor="ctr" anchorCtr="0" compatLnSpc="1">
            <a:prstTxWarp prst="textNoShape">
              <a:avLst/>
            </a:prstTxWarp>
            <a:normAutofit/>
          </a:bodyPr>
          <a:lstStyle/>
          <a:p>
            <a:pPr>
              <a:tabLst>
                <a:tab pos="649628" algn="l"/>
                <a:tab pos="1299256" algn="l"/>
                <a:tab pos="1948884" algn="l"/>
                <a:tab pos="2598511" algn="l"/>
                <a:tab pos="3248139" algn="l"/>
                <a:tab pos="3897767" algn="l"/>
                <a:tab pos="4547395" algn="l"/>
                <a:tab pos="5197023" algn="l"/>
                <a:tab pos="5846651" algn="l"/>
              </a:tabLst>
            </a:pPr>
            <a:r>
              <a:rPr lang="en-US" sz="1600" dirty="0">
                <a:cs typeface="Arial Unicode MS" pitchFamily="32" charset="0"/>
              </a:rPr>
              <a:t>Needleman HL et al. N </a:t>
            </a:r>
            <a:r>
              <a:rPr lang="en-US" sz="1600" dirty="0" err="1">
                <a:cs typeface="Arial Unicode MS" pitchFamily="32" charset="0"/>
              </a:rPr>
              <a:t>Engl</a:t>
            </a:r>
            <a:r>
              <a:rPr lang="en-US" sz="1600" dirty="0">
                <a:cs typeface="Arial Unicode MS" pitchFamily="32" charset="0"/>
              </a:rPr>
              <a:t> J Med 1979;300:689-</a:t>
            </a:r>
            <a:r>
              <a:rPr lang="en-US" sz="1600" dirty="0" smtClean="0">
                <a:cs typeface="Arial Unicode MS" pitchFamily="32" charset="0"/>
              </a:rPr>
              <a:t>695</a:t>
            </a:r>
            <a:endParaRPr lang="en-US" sz="1600" dirty="0">
              <a:cs typeface="Arial Unicode MS" pitchFamily="32" charset="0"/>
            </a:endParaRPr>
          </a:p>
        </p:txBody>
      </p:sp>
      <p:pic>
        <p:nvPicPr>
          <p:cNvPr id="3075" name="Picture 3"/>
          <p:cNvPicPr>
            <a:picLocks noChangeAspect="1" noChangeArrowheads="1"/>
          </p:cNvPicPr>
          <p:nvPr/>
        </p:nvPicPr>
        <p:blipFill>
          <a:blip r:embed="rId4" cstate="print"/>
          <a:srcRect/>
          <a:stretch>
            <a:fillRect/>
          </a:stretch>
        </p:blipFill>
        <p:spPr bwMode="auto">
          <a:xfrm>
            <a:off x="126865" y="990600"/>
            <a:ext cx="8981261" cy="4498052"/>
          </a:xfrm>
          <a:prstGeom prst="rect">
            <a:avLst/>
          </a:prstGeom>
          <a:noFill/>
          <a:ln w="9525" cap="flat">
            <a:noFill/>
            <a:round/>
            <a:headEnd/>
            <a:tailEnd/>
          </a:ln>
          <a:effectLst/>
        </p:spPr>
      </p:pic>
      <p:sp>
        <p:nvSpPr>
          <p:cNvPr id="3076" name="AutoShape 4"/>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b="1" dirty="0">
                <a:solidFill>
                  <a:srgbClr val="FFFFFF"/>
                </a:solidFill>
                <a:cs typeface="Arial Unicode MS" pitchFamily="32" charset="0"/>
              </a:rPr>
              <a:t>Distribution of Negative Ratings by Teachers on 11 Classroom Behaviors in Relation to Dentine Lead Concentration.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a:solidFill>
            <a:srgbClr val="FFFFFF"/>
          </a:solidFill>
        </p:spPr>
        <p:txBody>
          <a:bodyPr>
            <a:normAutofit fontScale="92500" lnSpcReduction="20000"/>
          </a:bodyPr>
          <a:lstStyle/>
          <a:p>
            <a:pPr>
              <a:buNone/>
            </a:pPr>
            <a:r>
              <a:rPr lang="en-US" dirty="0" smtClean="0"/>
              <a:t>Effect of blood lead levels on IQ</a:t>
            </a:r>
          </a:p>
          <a:p>
            <a:pPr>
              <a:buNone/>
            </a:pPr>
            <a:r>
              <a:rPr lang="en-US" dirty="0" smtClean="0"/>
              <a:t>    -for every 10 mcg/</a:t>
            </a:r>
            <a:r>
              <a:rPr lang="en-US" dirty="0" err="1" smtClean="0"/>
              <a:t>dL</a:t>
            </a:r>
            <a:r>
              <a:rPr lang="en-US" dirty="0" smtClean="0"/>
              <a:t> rise in BLL, there is a decrement of 6 IQ points*</a:t>
            </a:r>
          </a:p>
          <a:p>
            <a:pPr>
              <a:buNone/>
            </a:pPr>
            <a:endParaRPr lang="en-US" dirty="0" smtClean="0"/>
          </a:p>
          <a:p>
            <a:pPr>
              <a:buNone/>
            </a:pPr>
            <a:r>
              <a:rPr lang="en-US" dirty="0" smtClean="0"/>
              <a:t>    - estimate of 23 million IQ points lost in a 6 year cohort of children**</a:t>
            </a:r>
          </a:p>
          <a:p>
            <a:pPr>
              <a:buNone/>
            </a:pPr>
            <a:endParaRPr lang="en-US" dirty="0" smtClean="0"/>
          </a:p>
          <a:p>
            <a:pPr>
              <a:buNone/>
            </a:pPr>
            <a:r>
              <a:rPr lang="en-US" dirty="0" smtClean="0"/>
              <a:t>Correlations have been reported about violent behavior in young adults and childhood exposure to lead***</a:t>
            </a:r>
          </a:p>
          <a:p>
            <a:pPr>
              <a:buNone/>
            </a:pPr>
            <a:endParaRPr lang="en-US" sz="2000" dirty="0" smtClean="0"/>
          </a:p>
          <a:p>
            <a:pPr>
              <a:buNone/>
            </a:pPr>
            <a:r>
              <a:rPr lang="en-US" sz="2000" dirty="0" smtClean="0"/>
              <a:t>   </a:t>
            </a:r>
            <a:r>
              <a:rPr lang="en-US" sz="1400" dirty="0" smtClean="0"/>
              <a:t>*Policy Statement – Prevention of Childhood Lead Toxicity . Pediatrics V138:1, July 2016</a:t>
            </a:r>
          </a:p>
          <a:p>
            <a:pPr>
              <a:buNone/>
            </a:pPr>
            <a:r>
              <a:rPr lang="en-US" sz="1400" dirty="0" smtClean="0"/>
              <a:t> **</a:t>
            </a:r>
            <a:r>
              <a:rPr lang="en-US" sz="1400" dirty="0" err="1" smtClean="0"/>
              <a:t>Bellinger,DC</a:t>
            </a:r>
            <a:r>
              <a:rPr lang="en-US" sz="1400" dirty="0" smtClean="0"/>
              <a:t> A Strategy for comparing contributions of environmental chemicals and other risk factors to </a:t>
            </a:r>
            <a:r>
              <a:rPr lang="en-US" sz="1400" dirty="0" err="1" smtClean="0"/>
              <a:t>neuraldevelopment</a:t>
            </a:r>
            <a:r>
              <a:rPr lang="en-US" sz="1400" dirty="0" smtClean="0"/>
              <a:t> of children.  Environ Health </a:t>
            </a:r>
            <a:r>
              <a:rPr lang="en-US" sz="1400" dirty="0" err="1" smtClean="0"/>
              <a:t>Perspect</a:t>
            </a:r>
            <a:r>
              <a:rPr lang="en-US" sz="1400" dirty="0" smtClean="0"/>
              <a:t> 2012:20(4):501-507.</a:t>
            </a:r>
          </a:p>
          <a:p>
            <a:pPr>
              <a:buNone/>
            </a:pPr>
            <a:r>
              <a:rPr lang="en-US" sz="1400" dirty="0" smtClean="0"/>
              <a:t>***</a:t>
            </a:r>
            <a:r>
              <a:rPr lang="en-US" sz="1400" dirty="0" err="1" smtClean="0"/>
              <a:t>Stretsky,PB</a:t>
            </a:r>
            <a:r>
              <a:rPr lang="en-US" sz="1400" dirty="0" smtClean="0"/>
              <a:t> and Lunch, MJ The relationship between Lead Exposure and Homicide. Arch </a:t>
            </a:r>
            <a:r>
              <a:rPr lang="en-US" sz="1400" dirty="0" err="1" smtClean="0"/>
              <a:t>Ped</a:t>
            </a:r>
            <a:r>
              <a:rPr lang="en-US" sz="1400" dirty="0" smtClean="0"/>
              <a:t> </a:t>
            </a:r>
            <a:r>
              <a:rPr lang="en-US" sz="1400" dirty="0" err="1" smtClean="0"/>
              <a:t>Adol</a:t>
            </a:r>
            <a:r>
              <a:rPr lang="en-US" sz="1400" dirty="0" smtClean="0"/>
              <a:t> Med 2001;155:579-82</a:t>
            </a:r>
          </a:p>
          <a:p>
            <a:pPr>
              <a:buNone/>
            </a:pPr>
            <a:r>
              <a:rPr lang="en-US" sz="1400" dirty="0" smtClean="0"/>
              <a:t>   </a:t>
            </a:r>
            <a:r>
              <a:rPr lang="en-US" sz="1400" dirty="0"/>
              <a:t> </a:t>
            </a:r>
            <a:r>
              <a:rPr lang="en-US" sz="1400" dirty="0" err="1" smtClean="0"/>
              <a:t>Reyes,JW</a:t>
            </a:r>
            <a:r>
              <a:rPr lang="en-US" sz="1400" dirty="0" smtClean="0"/>
              <a:t> Environmental Policy as Social Policy? The impact of childhood lead exposure on crime. BE J Econ Anal Policy 2007;7(1) 1-41</a:t>
            </a:r>
          </a:p>
        </p:txBody>
      </p:sp>
      <p:sp>
        <p:nvSpPr>
          <p:cNvPr id="3" name="Title 2"/>
          <p:cNvSpPr>
            <a:spLocks noGrp="1"/>
          </p:cNvSpPr>
          <p:nvPr>
            <p:ph type="title"/>
          </p:nvPr>
        </p:nvSpPr>
        <p:spPr/>
        <p:txBody>
          <a:bodyPr>
            <a:normAutofit/>
          </a:bodyPr>
          <a:lstStyle/>
          <a:p>
            <a:pPr algn="ctr"/>
            <a:r>
              <a:rPr lang="en-US" sz="3200" dirty="0" smtClean="0"/>
              <a:t>Other Correlations with </a:t>
            </a:r>
            <a:br>
              <a:rPr lang="en-US" sz="3200" dirty="0" smtClean="0"/>
            </a:br>
            <a:r>
              <a:rPr lang="en-US" sz="3200" dirty="0" smtClean="0"/>
              <a:t>Elevated Blood Lead Levels</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533400" y="1447800"/>
            <a:ext cx="8229600" cy="4525963"/>
          </a:xfrm>
        </p:spPr>
        <p:txBody>
          <a:bodyPr>
            <a:normAutofit lnSpcReduction="10000"/>
          </a:bodyPr>
          <a:lstStyle/>
          <a:p>
            <a:pPr marL="365760" indent="-256032" fontAlgn="auto">
              <a:spcAft>
                <a:spcPts val="0"/>
              </a:spcAft>
              <a:buFont typeface="Wingdings" pitchFamily="2" charset="2"/>
              <a:buNone/>
              <a:defRPr/>
            </a:pPr>
            <a:r>
              <a:rPr lang="en-US" dirty="0" smtClean="0"/>
              <a:t>          CDC’s Action Level for Blood Lead</a:t>
            </a:r>
          </a:p>
          <a:p>
            <a:pPr marL="365760" indent="-256032" fontAlgn="auto">
              <a:spcAft>
                <a:spcPts val="0"/>
              </a:spcAft>
              <a:buFont typeface="Wingdings" pitchFamily="2" charset="2"/>
              <a:buNone/>
              <a:defRPr/>
            </a:pPr>
            <a:r>
              <a:rPr lang="en-US" dirty="0" smtClean="0"/>
              <a:t>           in Children has Steadily Declined</a:t>
            </a:r>
          </a:p>
          <a:p>
            <a:pPr marL="365760" indent="-256032" fontAlgn="auto">
              <a:spcAft>
                <a:spcPts val="0"/>
              </a:spcAft>
              <a:buFont typeface="Wingdings" pitchFamily="2" charset="2"/>
              <a:buNone/>
              <a:defRPr/>
            </a:pPr>
            <a:r>
              <a:rPr lang="en-US" dirty="0" smtClean="0"/>
              <a:t>			</a:t>
            </a:r>
          </a:p>
          <a:p>
            <a:pPr marL="365760" indent="-256032" fontAlgn="auto">
              <a:spcAft>
                <a:spcPts val="0"/>
              </a:spcAft>
              <a:buFont typeface="Wingdings" pitchFamily="2" charset="2"/>
              <a:buNone/>
              <a:defRPr/>
            </a:pPr>
            <a:r>
              <a:rPr lang="en-US" sz="2400" dirty="0" smtClean="0">
                <a:solidFill>
                  <a:sysClr val="windowText" lastClr="000000"/>
                </a:solidFill>
              </a:rPr>
              <a:t>			1960-1970    	60 mcg/</a:t>
            </a:r>
            <a:r>
              <a:rPr lang="en-US" sz="2400" dirty="0" err="1" smtClean="0">
                <a:solidFill>
                  <a:sysClr val="windowText" lastClr="000000"/>
                </a:solidFill>
              </a:rPr>
              <a:t>dL</a:t>
            </a:r>
            <a:endParaRPr lang="en-US" sz="2400" dirty="0" smtClean="0">
              <a:solidFill>
                <a:sysClr val="windowText" lastClr="000000"/>
              </a:solidFill>
            </a:endParaRPr>
          </a:p>
          <a:p>
            <a:pPr marL="365760" indent="-256032" fontAlgn="auto">
              <a:spcAft>
                <a:spcPts val="0"/>
              </a:spcAft>
              <a:buFont typeface="Wingdings" pitchFamily="2" charset="2"/>
              <a:buNone/>
              <a:defRPr/>
            </a:pPr>
            <a:r>
              <a:rPr lang="en-US" sz="2400" dirty="0" smtClean="0">
                <a:solidFill>
                  <a:sysClr val="windowText" lastClr="000000"/>
                </a:solidFill>
              </a:rPr>
              <a:t>			1970-1985		30 mcg/</a:t>
            </a:r>
            <a:r>
              <a:rPr lang="en-US" sz="2400" dirty="0" err="1" smtClean="0">
                <a:solidFill>
                  <a:sysClr val="windowText" lastClr="000000"/>
                </a:solidFill>
              </a:rPr>
              <a:t>dL</a:t>
            </a:r>
            <a:endParaRPr lang="en-US" sz="2400" dirty="0" smtClean="0">
              <a:solidFill>
                <a:sysClr val="windowText" lastClr="000000"/>
              </a:solidFill>
            </a:endParaRPr>
          </a:p>
          <a:p>
            <a:pPr marL="365760" indent="-256032" fontAlgn="auto">
              <a:spcAft>
                <a:spcPts val="0"/>
              </a:spcAft>
              <a:buFont typeface="Wingdings" pitchFamily="2" charset="2"/>
              <a:buNone/>
              <a:defRPr/>
            </a:pPr>
            <a:r>
              <a:rPr lang="en-US" sz="2400" dirty="0" smtClean="0">
                <a:solidFill>
                  <a:sysClr val="windowText" lastClr="000000"/>
                </a:solidFill>
              </a:rPr>
              <a:t>			1985- 1991		25 mcg/</a:t>
            </a:r>
            <a:r>
              <a:rPr lang="en-US" sz="2400" dirty="0" err="1" smtClean="0">
                <a:solidFill>
                  <a:sysClr val="windowText" lastClr="000000"/>
                </a:solidFill>
              </a:rPr>
              <a:t>dL</a:t>
            </a:r>
            <a:endParaRPr lang="en-US" sz="2400" dirty="0" smtClean="0">
              <a:solidFill>
                <a:sysClr val="windowText" lastClr="000000"/>
              </a:solidFill>
            </a:endParaRPr>
          </a:p>
          <a:p>
            <a:pPr marL="365760" indent="-256032" fontAlgn="auto">
              <a:spcAft>
                <a:spcPts val="0"/>
              </a:spcAft>
              <a:buFont typeface="Wingdings" pitchFamily="2" charset="2"/>
              <a:buNone/>
              <a:defRPr/>
            </a:pPr>
            <a:r>
              <a:rPr lang="en-US" sz="2400" dirty="0" smtClean="0">
                <a:solidFill>
                  <a:sysClr val="windowText" lastClr="000000"/>
                </a:solidFill>
              </a:rPr>
              <a:t>			1991- 2011		10 mcg/</a:t>
            </a:r>
            <a:r>
              <a:rPr lang="en-US" sz="2400" dirty="0" err="1" smtClean="0">
                <a:solidFill>
                  <a:sysClr val="windowText" lastClr="000000"/>
                </a:solidFill>
              </a:rPr>
              <a:t>dL</a:t>
            </a:r>
            <a:endParaRPr lang="en-US" sz="2400" dirty="0" smtClean="0">
              <a:solidFill>
                <a:sysClr val="windowText" lastClr="000000"/>
              </a:solidFill>
            </a:endParaRPr>
          </a:p>
          <a:p>
            <a:pPr marL="365760" indent="-256032" fontAlgn="auto">
              <a:spcAft>
                <a:spcPts val="0"/>
              </a:spcAft>
              <a:buFont typeface="Wingdings" pitchFamily="2" charset="2"/>
              <a:buNone/>
              <a:defRPr/>
            </a:pPr>
            <a:r>
              <a:rPr lang="en-US" sz="2400" dirty="0" smtClean="0">
                <a:solidFill>
                  <a:sysClr val="windowText" lastClr="000000"/>
                </a:solidFill>
              </a:rPr>
              <a:t>			2012-present	&lt;5 mcg/</a:t>
            </a:r>
            <a:r>
              <a:rPr lang="en-US" sz="2400" dirty="0" err="1" smtClean="0">
                <a:solidFill>
                  <a:sysClr val="windowText" lastClr="000000"/>
                </a:solidFill>
              </a:rPr>
              <a:t>dL</a:t>
            </a:r>
            <a:r>
              <a:rPr lang="en-US" sz="2800" dirty="0" smtClean="0"/>
              <a:t>*</a:t>
            </a:r>
          </a:p>
          <a:p>
            <a:pPr marL="365760" indent="-256032" fontAlgn="auto">
              <a:spcAft>
                <a:spcPts val="0"/>
              </a:spcAft>
              <a:buFont typeface="Wingdings" pitchFamily="2" charset="2"/>
              <a:buNone/>
              <a:defRPr/>
            </a:pPr>
            <a:endParaRPr lang="en-US" sz="2800" dirty="0" smtClean="0"/>
          </a:p>
          <a:p>
            <a:pPr marL="365760" indent="-256032" fontAlgn="auto">
              <a:spcAft>
                <a:spcPts val="0"/>
              </a:spcAft>
              <a:buFont typeface="Wingdings" pitchFamily="2" charset="2"/>
              <a:buNone/>
              <a:defRPr/>
            </a:pPr>
            <a:r>
              <a:rPr lang="en-US" sz="2400" dirty="0" smtClean="0"/>
              <a:t>* CDC “Reference Value”</a:t>
            </a:r>
          </a:p>
          <a:p>
            <a:pPr marL="365760" indent="-256032" algn="just" fontAlgn="auto">
              <a:spcAft>
                <a:spcPts val="0"/>
              </a:spcAft>
              <a:buFont typeface="Wingdings" pitchFamily="2" charset="2"/>
              <a:buNone/>
              <a:defRPr/>
            </a:pPr>
            <a:r>
              <a:rPr lang="en-US" sz="1200" dirty="0" smtClean="0"/>
              <a:t>		</a:t>
            </a:r>
          </a:p>
        </p:txBody>
      </p:sp>
      <p:sp>
        <p:nvSpPr>
          <p:cNvPr id="24577" name="Rectangle 2"/>
          <p:cNvSpPr>
            <a:spLocks noGrp="1" noChangeArrowheads="1"/>
          </p:cNvSpPr>
          <p:nvPr>
            <p:ph type="title"/>
          </p:nvPr>
        </p:nvSpPr>
        <p:spPr/>
        <p:txBody>
          <a:bodyPr>
            <a:normAutofit/>
          </a:bodyPr>
          <a:lstStyle/>
          <a:p>
            <a:pPr algn="ctr" fontAlgn="auto">
              <a:spcAft>
                <a:spcPts val="0"/>
              </a:spcAft>
              <a:defRPr/>
            </a:pPr>
            <a:r>
              <a:rPr lang="en-US" dirty="0" smtClean="0"/>
              <a:t>Evidence of Success</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adox.jpg"/>
          <p:cNvPicPr>
            <a:picLocks noGrp="1" noChangeAspect="1"/>
          </p:cNvPicPr>
          <p:nvPr>
            <p:ph idx="4294967295"/>
          </p:nvPr>
        </p:nvPicPr>
        <p:blipFill>
          <a:blip r:embed="rId2" cstate="print"/>
          <a:srcRect t="15854"/>
          <a:stretch>
            <a:fillRect/>
          </a:stretch>
        </p:blipFill>
        <p:spPr>
          <a:xfrm>
            <a:off x="228600" y="1295400"/>
            <a:ext cx="8711609" cy="5257800"/>
          </a:xfrm>
        </p:spPr>
      </p:pic>
      <p:sp>
        <p:nvSpPr>
          <p:cNvPr id="6" name="TextBox 5"/>
          <p:cNvSpPr txBox="1"/>
          <p:nvPr/>
        </p:nvSpPr>
        <p:spPr>
          <a:xfrm>
            <a:off x="0" y="6211669"/>
            <a:ext cx="2547492" cy="646331"/>
          </a:xfrm>
          <a:prstGeom prst="rect">
            <a:avLst/>
          </a:prstGeom>
          <a:solidFill>
            <a:schemeClr val="bg1"/>
          </a:solidFill>
        </p:spPr>
        <p:txBody>
          <a:bodyPr wrap="none" rtlCol="0">
            <a:spAutoFit/>
          </a:bodyPr>
          <a:lstStyle/>
          <a:p>
            <a:r>
              <a:rPr lang="en-US" dirty="0" smtClean="0"/>
              <a:t>AAP Policy Statement</a:t>
            </a:r>
          </a:p>
          <a:p>
            <a:r>
              <a:rPr lang="en-US" dirty="0" smtClean="0"/>
              <a:t>Pediatrics 7/2016</a:t>
            </a:r>
            <a:endParaRPr lang="en-US" dirty="0"/>
          </a:p>
        </p:txBody>
      </p:sp>
      <p:sp>
        <p:nvSpPr>
          <p:cNvPr id="8" name="TextBox 7"/>
          <p:cNvSpPr txBox="1"/>
          <p:nvPr/>
        </p:nvSpPr>
        <p:spPr>
          <a:xfrm>
            <a:off x="304800" y="228600"/>
            <a:ext cx="8534400" cy="1077218"/>
          </a:xfrm>
          <a:prstGeom prst="rect">
            <a:avLst/>
          </a:prstGeom>
          <a:noFill/>
        </p:spPr>
        <p:txBody>
          <a:bodyPr wrap="square" rtlCol="0">
            <a:spAutoFit/>
          </a:bodyPr>
          <a:lstStyle/>
          <a:p>
            <a:r>
              <a:rPr lang="en-US" sz="3200" dirty="0" smtClean="0"/>
              <a:t>The Prevention Paradox:  Loss of IQ in US </a:t>
            </a:r>
          </a:p>
          <a:p>
            <a:r>
              <a:rPr lang="en-US" sz="3200" dirty="0" smtClean="0"/>
              <a:t>Children @ Different Levels of Blood Lead</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05800" cy="4995672"/>
          </a:xfrm>
        </p:spPr>
        <p:txBody>
          <a:bodyPr>
            <a:normAutofit lnSpcReduction="10000"/>
          </a:bodyPr>
          <a:lstStyle/>
          <a:p>
            <a:r>
              <a:rPr lang="en-US" dirty="0" smtClean="0"/>
              <a:t>To provide a brief history of lead poisoning in the US as a Public Health Success Story</a:t>
            </a:r>
          </a:p>
          <a:p>
            <a:endParaRPr lang="en-US" dirty="0" smtClean="0"/>
          </a:p>
          <a:p>
            <a:r>
              <a:rPr lang="en-US" dirty="0" smtClean="0"/>
              <a:t>To recognize three “Heroes” in this Story</a:t>
            </a:r>
          </a:p>
          <a:p>
            <a:endParaRPr lang="en-US" dirty="0" smtClean="0"/>
          </a:p>
          <a:p>
            <a:r>
              <a:rPr lang="en-US" dirty="0" smtClean="0"/>
              <a:t>To explain how much we have learned about the effects of lead in children, while “basking” in our success</a:t>
            </a:r>
          </a:p>
          <a:p>
            <a:endParaRPr lang="en-US" dirty="0" smtClean="0"/>
          </a:p>
          <a:p>
            <a:r>
              <a:rPr lang="en-US" dirty="0" smtClean="0"/>
              <a:t>To explain why lead poisoning is still a problem for children and will be a concern well into the future</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Leaded gasoline</a:t>
            </a:r>
          </a:p>
          <a:p>
            <a:endParaRPr lang="en-US" dirty="0" smtClean="0"/>
          </a:p>
          <a:p>
            <a:r>
              <a:rPr lang="en-US" dirty="0" smtClean="0"/>
              <a:t>Lead paint</a:t>
            </a:r>
          </a:p>
          <a:p>
            <a:endParaRPr lang="en-US" dirty="0" smtClean="0"/>
          </a:p>
          <a:p>
            <a:r>
              <a:rPr lang="en-US" dirty="0" smtClean="0"/>
              <a:t>What about the water?</a:t>
            </a:r>
            <a:endParaRPr lang="en-US" dirty="0"/>
          </a:p>
        </p:txBody>
      </p:sp>
      <p:sp>
        <p:nvSpPr>
          <p:cNvPr id="3" name="Title 2"/>
          <p:cNvSpPr>
            <a:spLocks noGrp="1"/>
          </p:cNvSpPr>
          <p:nvPr>
            <p:ph type="title"/>
          </p:nvPr>
        </p:nvSpPr>
        <p:spPr/>
        <p:txBody>
          <a:bodyPr>
            <a:normAutofit fontScale="90000"/>
          </a:bodyPr>
          <a:lstStyle/>
          <a:p>
            <a:pPr algn="ctr"/>
            <a:r>
              <a:rPr lang="en-US" dirty="0" smtClean="0"/>
              <a:t>Main Sources of </a:t>
            </a:r>
            <a:br>
              <a:rPr lang="en-US" dirty="0" smtClean="0"/>
            </a:br>
            <a:r>
              <a:rPr lang="en-US" dirty="0" smtClean="0"/>
              <a:t>Lead Exposure in Children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smtClean="0"/>
              <a:t>The Third Hero</a:t>
            </a:r>
          </a:p>
          <a:p>
            <a:pPr algn="ctr">
              <a:buNone/>
            </a:pPr>
            <a:r>
              <a:rPr lang="en-US" dirty="0" smtClean="0"/>
              <a:t>Dr. Mona Hanna- </a:t>
            </a:r>
            <a:r>
              <a:rPr lang="en-US" dirty="0" err="1" smtClean="0"/>
              <a:t>Attisha</a:t>
            </a:r>
            <a:endParaRPr lang="en-US" dirty="0"/>
          </a:p>
        </p:txBody>
      </p:sp>
      <p:sp>
        <p:nvSpPr>
          <p:cNvPr id="3" name="Title 2"/>
          <p:cNvSpPr>
            <a:spLocks noGrp="1"/>
          </p:cNvSpPr>
          <p:nvPr>
            <p:ph type="title"/>
          </p:nvPr>
        </p:nvSpPr>
        <p:spPr/>
        <p:txBody>
          <a:bodyPr/>
          <a:lstStyle/>
          <a:p>
            <a:r>
              <a:rPr lang="en-US" dirty="0" smtClean="0"/>
              <a:t>What about the water?</a:t>
            </a:r>
            <a:endParaRPr lang="en-US" dirty="0"/>
          </a:p>
        </p:txBody>
      </p:sp>
      <p:pic>
        <p:nvPicPr>
          <p:cNvPr id="4" name="Content Placeholder 3" descr="hannaatisha.jpg"/>
          <p:cNvPicPr>
            <a:picLocks noChangeAspect="1"/>
          </p:cNvPicPr>
          <p:nvPr/>
        </p:nvPicPr>
        <p:blipFill>
          <a:blip r:embed="rId2" cstate="print"/>
          <a:stretch>
            <a:fillRect/>
          </a:stretch>
        </p:blipFill>
        <p:spPr>
          <a:xfrm>
            <a:off x="3086100" y="2514600"/>
            <a:ext cx="3124200" cy="398083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MD from Michigan State University (Flint)</a:t>
            </a:r>
          </a:p>
          <a:p>
            <a:r>
              <a:rPr lang="en-US" dirty="0" smtClean="0"/>
              <a:t>Resident in Pediatrics – Children’s Hospital Detroit</a:t>
            </a:r>
          </a:p>
          <a:p>
            <a:r>
              <a:rPr lang="en-US" dirty="0" smtClean="0"/>
              <a:t>MPH from U of Michigan School of Public Health</a:t>
            </a:r>
          </a:p>
          <a:p>
            <a:r>
              <a:rPr lang="en-US" dirty="0" smtClean="0"/>
              <a:t>Currently, Director of </a:t>
            </a:r>
            <a:r>
              <a:rPr lang="en-US" dirty="0" err="1" smtClean="0"/>
              <a:t>Ped</a:t>
            </a:r>
            <a:r>
              <a:rPr lang="en-US" dirty="0" smtClean="0"/>
              <a:t>. Residency at Hurley Medical Center  (Flint, Michigan)</a:t>
            </a:r>
          </a:p>
          <a:p>
            <a:r>
              <a:rPr lang="en-US" dirty="0" smtClean="0"/>
              <a:t>Director of “Pediatric Public Health Initiative”</a:t>
            </a:r>
            <a:endParaRPr lang="en-US" dirty="0"/>
          </a:p>
        </p:txBody>
      </p:sp>
      <p:sp>
        <p:nvSpPr>
          <p:cNvPr id="3" name="Title 2"/>
          <p:cNvSpPr>
            <a:spLocks noGrp="1"/>
          </p:cNvSpPr>
          <p:nvPr>
            <p:ph type="title"/>
          </p:nvPr>
        </p:nvSpPr>
        <p:spPr/>
        <p:txBody>
          <a:bodyPr/>
          <a:lstStyle/>
          <a:p>
            <a:r>
              <a:rPr lang="en-US" smtClean="0"/>
              <a:t>Dr. Mona Hanna- Attisha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t>Contribution of Lead Exposure to Children’s Blood Lead Concentration </a:t>
            </a:r>
            <a:r>
              <a:rPr lang="en-US" sz="2000" dirty="0" smtClean="0"/>
              <a:t>(from </a:t>
            </a:r>
            <a:r>
              <a:rPr lang="en-US" sz="2000" dirty="0" err="1" smtClean="0"/>
              <a:t>Lanphear</a:t>
            </a:r>
            <a:r>
              <a:rPr lang="en-US" sz="2000" dirty="0" smtClean="0"/>
              <a:t> et al)</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152399" y="1752600"/>
            <a:ext cx="8835541" cy="3962400"/>
          </a:xfrm>
          <a:prstGeom prst="rect">
            <a:avLst/>
          </a:prstGeom>
          <a:noFill/>
          <a:ln w="9525">
            <a:noFill/>
            <a:miter lim="800000"/>
            <a:headEnd/>
            <a:tailEnd/>
          </a:ln>
        </p:spPr>
      </p:pic>
      <p:sp>
        <p:nvSpPr>
          <p:cNvPr id="7" name="TextBox 6"/>
          <p:cNvSpPr txBox="1"/>
          <p:nvPr/>
        </p:nvSpPr>
        <p:spPr>
          <a:xfrm>
            <a:off x="0" y="6488668"/>
            <a:ext cx="5486400" cy="369332"/>
          </a:xfrm>
          <a:prstGeom prst="rect">
            <a:avLst/>
          </a:prstGeom>
          <a:solidFill>
            <a:schemeClr val="bg1"/>
          </a:solidFill>
        </p:spPr>
        <p:txBody>
          <a:bodyPr wrap="square" rtlCol="0">
            <a:spAutoFit/>
          </a:bodyPr>
          <a:lstStyle/>
          <a:p>
            <a:r>
              <a:rPr lang="en-US" dirty="0" smtClean="0"/>
              <a:t>AAP Policy Statement Pediatrics 7/2016</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88668"/>
            <a:ext cx="4628190" cy="369332"/>
          </a:xfrm>
          <a:prstGeom prst="rect">
            <a:avLst/>
          </a:prstGeom>
          <a:solidFill>
            <a:schemeClr val="bg1"/>
          </a:solidFill>
        </p:spPr>
        <p:txBody>
          <a:bodyPr wrap="none" rtlCol="0">
            <a:spAutoFit/>
          </a:bodyPr>
          <a:lstStyle/>
          <a:p>
            <a:r>
              <a:rPr lang="en-US" dirty="0" smtClean="0"/>
              <a:t>AAP Policy Statement Pediatrics 7/2016</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914400"/>
            <a:ext cx="8877443"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½ year old from Watertown with Autism	</a:t>
            </a:r>
          </a:p>
          <a:p>
            <a:r>
              <a:rPr lang="en-US" dirty="0" smtClean="0"/>
              <a:t>Blood lead level of 5ug/</a:t>
            </a:r>
            <a:r>
              <a:rPr lang="en-US" dirty="0" err="1" smtClean="0"/>
              <a:t>dL</a:t>
            </a:r>
            <a:r>
              <a:rPr lang="en-US" dirty="0" smtClean="0"/>
              <a:t> at one year of age     	(not tested at 2 years)</a:t>
            </a:r>
          </a:p>
          <a:p>
            <a:r>
              <a:rPr lang="en-US" dirty="0" smtClean="0"/>
              <a:t>Noted to have pica behavior and mother said  	he was constipated</a:t>
            </a:r>
          </a:p>
          <a:p>
            <a:r>
              <a:rPr lang="en-US" dirty="0" smtClean="0"/>
              <a:t>Blood lead tested by </a:t>
            </a:r>
            <a:r>
              <a:rPr lang="en-US" dirty="0" err="1" smtClean="0"/>
              <a:t>Developmentalist</a:t>
            </a:r>
            <a:r>
              <a:rPr lang="en-US" dirty="0" smtClean="0"/>
              <a:t> in 	Rochester -64 </a:t>
            </a:r>
            <a:r>
              <a:rPr lang="en-US" dirty="0" err="1" smtClean="0"/>
              <a:t>ug</a:t>
            </a:r>
            <a:r>
              <a:rPr lang="en-US" dirty="0" smtClean="0"/>
              <a:t>/</a:t>
            </a:r>
            <a:r>
              <a:rPr lang="en-US" dirty="0" err="1" smtClean="0"/>
              <a:t>dL</a:t>
            </a:r>
            <a:r>
              <a:rPr lang="en-US" dirty="0" smtClean="0"/>
              <a:t> </a:t>
            </a:r>
          </a:p>
          <a:p>
            <a:r>
              <a:rPr lang="en-US" dirty="0" smtClean="0"/>
              <a:t>Admitted for </a:t>
            </a:r>
            <a:r>
              <a:rPr lang="en-US" dirty="0" err="1" smtClean="0"/>
              <a:t>chelation</a:t>
            </a:r>
            <a:r>
              <a:rPr lang="en-US" dirty="0" smtClean="0"/>
              <a:t> to Golisano Children’s 	Hospital (September 2016)</a:t>
            </a:r>
            <a:endParaRPr lang="en-US" dirty="0"/>
          </a:p>
        </p:txBody>
      </p:sp>
      <p:sp>
        <p:nvSpPr>
          <p:cNvPr id="3" name="Title 2"/>
          <p:cNvSpPr>
            <a:spLocks noGrp="1"/>
          </p:cNvSpPr>
          <p:nvPr>
            <p:ph type="title"/>
          </p:nvPr>
        </p:nvSpPr>
        <p:spPr/>
        <p:txBody>
          <a:bodyPr/>
          <a:lstStyle/>
          <a:p>
            <a:r>
              <a:rPr lang="en-US" smtClean="0"/>
              <a:t>Case history:  BF born 2013</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contrast to our first case (1971)</a:t>
            </a:r>
          </a:p>
          <a:p>
            <a:pPr lvl="1"/>
            <a:r>
              <a:rPr lang="en-US" dirty="0" smtClean="0"/>
              <a:t>Many services were available to this child with a diagnosis of Autism</a:t>
            </a:r>
          </a:p>
          <a:p>
            <a:pPr lvl="1"/>
            <a:r>
              <a:rPr lang="en-US" dirty="0" smtClean="0"/>
              <a:t>Early Intervention</a:t>
            </a:r>
          </a:p>
          <a:p>
            <a:pPr lvl="1"/>
            <a:r>
              <a:rPr lang="en-US" dirty="0" smtClean="0"/>
              <a:t>Early Head Start</a:t>
            </a:r>
          </a:p>
          <a:p>
            <a:pPr lvl="1"/>
            <a:r>
              <a:rPr lang="en-US" dirty="0" smtClean="0"/>
              <a:t>Developmental pediatrician</a:t>
            </a:r>
            <a:br>
              <a:rPr lang="en-US" dirty="0" smtClean="0"/>
            </a:br>
            <a:endParaRPr lang="en-US" dirty="0" smtClean="0"/>
          </a:p>
          <a:p>
            <a:r>
              <a:rPr lang="en-US" dirty="0" smtClean="0"/>
              <a:t>Parents noted his pica behavior and a blood lead test was ordered</a:t>
            </a:r>
          </a:p>
        </p:txBody>
      </p:sp>
      <p:sp>
        <p:nvSpPr>
          <p:cNvPr id="3" name="Title 2"/>
          <p:cNvSpPr>
            <a:spLocks noGrp="1"/>
          </p:cNvSpPr>
          <p:nvPr>
            <p:ph type="title"/>
          </p:nvPr>
        </p:nvSpPr>
        <p:spPr/>
        <p:txBody>
          <a:bodyPr>
            <a:normAutofit fontScale="90000"/>
          </a:bodyPr>
          <a:lstStyle/>
          <a:p>
            <a:r>
              <a:rPr lang="en-US" smtClean="0"/>
              <a:t>What can we learn from this case?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71600"/>
            <a:ext cx="6400800" cy="3046988"/>
          </a:xfrm>
          <a:prstGeom prst="rect">
            <a:avLst/>
          </a:prstGeom>
        </p:spPr>
        <p:txBody>
          <a:bodyPr wrap="square">
            <a:spAutoFit/>
          </a:bodyPr>
          <a:lstStyle/>
          <a:p>
            <a:pPr>
              <a:buNone/>
            </a:pPr>
            <a:r>
              <a:rPr lang="en-US" sz="3200" dirty="0" smtClean="0"/>
              <a:t>The sad part is that he did not have a blood lead test at 2 years of age, as mandated, which might have identified his lead exposure earlier and avoided the need for </a:t>
            </a:r>
            <a:r>
              <a:rPr lang="en-US" sz="3200" dirty="0" err="1" smtClean="0"/>
              <a:t>chelation</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a:solidFill>
            <a:srgbClr val="FFFFFF"/>
          </a:solidFill>
        </p:spPr>
        <p:txBody>
          <a:bodyPr>
            <a:normAutofit lnSpcReduction="10000"/>
          </a:bodyPr>
          <a:lstStyle/>
          <a:p>
            <a:pPr>
              <a:buNone/>
            </a:pPr>
            <a:r>
              <a:rPr lang="en-US" dirty="0" smtClean="0"/>
              <a:t>        Mobilization tests *        </a:t>
            </a:r>
            <a:r>
              <a:rPr lang="en-US" dirty="0" err="1" smtClean="0"/>
              <a:t>Chelations</a:t>
            </a:r>
            <a:endParaRPr lang="en-US" dirty="0" smtClean="0"/>
          </a:p>
          <a:p>
            <a:pPr marL="624078" indent="-514350">
              <a:buNone/>
            </a:pPr>
            <a:r>
              <a:rPr lang="en-US" dirty="0" smtClean="0"/>
              <a:t>1982             36                             31</a:t>
            </a:r>
          </a:p>
          <a:p>
            <a:pPr marL="624078" indent="-514350">
              <a:buNone/>
            </a:pPr>
            <a:r>
              <a:rPr lang="en-US" dirty="0" smtClean="0"/>
              <a:t>1985             26                             28</a:t>
            </a:r>
          </a:p>
          <a:p>
            <a:pPr marL="624078" indent="-514350">
              <a:buNone/>
            </a:pPr>
            <a:r>
              <a:rPr lang="en-US" dirty="0" smtClean="0"/>
              <a:t>1989             20                             18</a:t>
            </a:r>
          </a:p>
          <a:p>
            <a:pPr marL="624078" indent="-514350">
              <a:buNone/>
            </a:pPr>
            <a:r>
              <a:rPr lang="en-US" dirty="0" smtClean="0"/>
              <a:t>1993             19                             21</a:t>
            </a:r>
          </a:p>
          <a:p>
            <a:pPr marL="624078" indent="-514350">
              <a:buNone/>
            </a:pPr>
            <a:r>
              <a:rPr lang="en-US" dirty="0" smtClean="0"/>
              <a:t>1998                                              13**</a:t>
            </a:r>
          </a:p>
          <a:p>
            <a:pPr marL="624078" indent="-514350">
              <a:buNone/>
            </a:pPr>
            <a:r>
              <a:rPr lang="en-US" dirty="0" smtClean="0"/>
              <a:t>2010                                              20</a:t>
            </a:r>
          </a:p>
          <a:p>
            <a:pPr marL="624078" indent="-514350">
              <a:buNone/>
            </a:pPr>
            <a:r>
              <a:rPr lang="en-US" dirty="0" smtClean="0"/>
              <a:t>2015                                              18</a:t>
            </a:r>
          </a:p>
          <a:p>
            <a:pPr marL="624078" indent="-514350">
              <a:buNone/>
            </a:pPr>
            <a:r>
              <a:rPr lang="en-US" dirty="0" smtClean="0"/>
              <a:t>2016                                              15 (to date)</a:t>
            </a:r>
          </a:p>
          <a:p>
            <a:pPr marL="624078" indent="-514350">
              <a:buNone/>
            </a:pPr>
            <a:endParaRPr lang="en-US" sz="1600" dirty="0" smtClean="0"/>
          </a:p>
          <a:p>
            <a:pPr marL="624078" indent="-514350">
              <a:buNone/>
            </a:pPr>
            <a:r>
              <a:rPr lang="en-US" sz="1600" dirty="0" smtClean="0"/>
              <a:t>*</a:t>
            </a:r>
            <a:r>
              <a:rPr lang="en-US" sz="1600" dirty="0" err="1" smtClean="0"/>
              <a:t>Weinberger,HL</a:t>
            </a:r>
            <a:r>
              <a:rPr lang="en-US" sz="1600" dirty="0" smtClean="0"/>
              <a:t>, Post, EM et al An Analysis of 248 Initial Mobilization Tests Performed on an Ambulatory Basis. </a:t>
            </a:r>
            <a:r>
              <a:rPr lang="en-US" sz="1600" dirty="0" err="1" smtClean="0"/>
              <a:t>AmJDisChild</a:t>
            </a:r>
            <a:r>
              <a:rPr lang="en-US" sz="1600" dirty="0" smtClean="0"/>
              <a:t>, 1987; 141: 1266-1270</a:t>
            </a:r>
          </a:p>
          <a:p>
            <a:pPr marL="624078" indent="-514350">
              <a:buNone/>
            </a:pPr>
            <a:r>
              <a:rPr lang="en-US" sz="1600" dirty="0" smtClean="0"/>
              <a:t> ** </a:t>
            </a:r>
            <a:r>
              <a:rPr lang="en-US" sz="1600" dirty="0" err="1" smtClean="0"/>
              <a:t>Chelations</a:t>
            </a:r>
            <a:r>
              <a:rPr lang="en-US" sz="1600" dirty="0" smtClean="0"/>
              <a:t> done in the Central/Eastern Region of NY State</a:t>
            </a:r>
          </a:p>
          <a:p>
            <a:pPr marL="624078" indent="-514350">
              <a:buNone/>
            </a:pPr>
            <a:endParaRPr lang="en-US" dirty="0"/>
          </a:p>
        </p:txBody>
      </p:sp>
      <p:sp>
        <p:nvSpPr>
          <p:cNvPr id="3" name="Title 2"/>
          <p:cNvSpPr>
            <a:spLocks noGrp="1"/>
          </p:cNvSpPr>
          <p:nvPr>
            <p:ph type="title"/>
          </p:nvPr>
        </p:nvSpPr>
        <p:spPr>
          <a:xfrm>
            <a:off x="457200" y="381000"/>
            <a:ext cx="8153400" cy="1036638"/>
          </a:xfrm>
        </p:spPr>
        <p:txBody>
          <a:bodyPr>
            <a:normAutofit fontScale="90000"/>
          </a:bodyPr>
          <a:lstStyle/>
          <a:p>
            <a:pPr algn="ctr"/>
            <a:r>
              <a:rPr lang="en-US" sz="3100" dirty="0" smtClean="0"/>
              <a:t>Another Measure of Success</a:t>
            </a:r>
            <a:br>
              <a:rPr lang="en-US" sz="3100" dirty="0" smtClean="0"/>
            </a:br>
            <a:r>
              <a:rPr lang="en-US" sz="3100" dirty="0" smtClean="0"/>
              <a:t>Lead </a:t>
            </a:r>
            <a:r>
              <a:rPr lang="en-US" sz="3100" dirty="0" err="1" smtClean="0"/>
              <a:t>Chelations</a:t>
            </a:r>
            <a:r>
              <a:rPr lang="en-US" sz="3100" dirty="0" smtClean="0"/>
              <a:t> at Upstate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371600" y="0"/>
            <a:ext cx="64636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Lead is a valuable element</a:t>
            </a:r>
          </a:p>
          <a:p>
            <a:pPr lvl="1"/>
            <a:r>
              <a:rPr lang="en-US" dirty="0" smtClean="0"/>
              <a:t>It is ubiquitous in nature</a:t>
            </a:r>
          </a:p>
          <a:p>
            <a:pPr lvl="1"/>
            <a:r>
              <a:rPr lang="en-US" dirty="0" smtClean="0"/>
              <a:t>It is useful in industry</a:t>
            </a:r>
          </a:p>
          <a:p>
            <a:pPr lvl="2"/>
            <a:r>
              <a:rPr lang="en-US" dirty="0" smtClean="0"/>
              <a:t>At least as early as the Roman Empire (PLUMBING)</a:t>
            </a:r>
            <a:br>
              <a:rPr lang="en-US" dirty="0" smtClean="0"/>
            </a:br>
            <a:r>
              <a:rPr lang="en-US" dirty="0" smtClean="0"/>
              <a:t>	      It was also used as a preservative and a sweetener for  making wine</a:t>
            </a:r>
          </a:p>
          <a:p>
            <a:pPr lvl="2"/>
            <a:r>
              <a:rPr lang="en-US" dirty="0" smtClean="0"/>
              <a:t>In the paint industry, it is used to make white paint whiter and to enhance the brightness of color paints</a:t>
            </a:r>
          </a:p>
          <a:p>
            <a:pPr lvl="2"/>
            <a:r>
              <a:rPr lang="en-US" dirty="0" smtClean="0"/>
              <a:t>Today it is found in the computer industry</a:t>
            </a:r>
          </a:p>
          <a:p>
            <a:pPr lvl="2"/>
            <a:endParaRPr lang="en-US" dirty="0" smtClean="0"/>
          </a:p>
          <a:p>
            <a:r>
              <a:rPr lang="en-US" dirty="0" smtClean="0"/>
              <a:t>And, it never degrades</a:t>
            </a:r>
            <a:endParaRPr lang="en-US" dirty="0"/>
          </a:p>
        </p:txBody>
      </p:sp>
      <p:sp>
        <p:nvSpPr>
          <p:cNvPr id="2" name="Title 1"/>
          <p:cNvSpPr>
            <a:spLocks noGrp="1"/>
          </p:cNvSpPr>
          <p:nvPr>
            <p:ph type="title"/>
          </p:nvPr>
        </p:nvSpPr>
        <p:spPr/>
        <p:txBody>
          <a:bodyPr/>
          <a:lstStyle/>
          <a:p>
            <a:r>
              <a:rPr lang="en-US" dirty="0" smtClean="0"/>
              <a:t>Brief Review of Lead Poisoning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53806362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dirty="0" smtClean="0"/>
              <a:t>Although lead is an “equal opportunity” toxin, 	the great majority of clinical cases occur 	in children living in poverty</a:t>
            </a:r>
          </a:p>
          <a:p>
            <a:r>
              <a:rPr lang="en-US" dirty="0" smtClean="0"/>
              <a:t>There are many sources of exposure to lead </a:t>
            </a:r>
            <a:br>
              <a:rPr lang="en-US" dirty="0" smtClean="0"/>
            </a:br>
            <a:r>
              <a:rPr lang="en-US" dirty="0" smtClean="0"/>
              <a:t>	in our environment, but </a:t>
            </a:r>
            <a:r>
              <a:rPr lang="en-US" b="1" dirty="0" smtClean="0"/>
              <a:t>Old Leaded Paint </a:t>
            </a:r>
            <a:r>
              <a:rPr lang="en-US" dirty="0" smtClean="0"/>
              <a:t>	is still the main source of exposure for 	children in the U.S.</a:t>
            </a:r>
          </a:p>
          <a:p>
            <a:r>
              <a:rPr lang="en-US" dirty="0" smtClean="0"/>
              <a:t>There is no safe blood lead level</a:t>
            </a:r>
          </a:p>
          <a:p>
            <a:r>
              <a:rPr lang="en-US" dirty="0" smtClean="0"/>
              <a:t>Lead Poisoning is preventable</a:t>
            </a:r>
          </a:p>
          <a:p>
            <a:r>
              <a:rPr lang="en-US" dirty="0" smtClean="0"/>
              <a:t>Primary prevention makes sense</a:t>
            </a:r>
            <a:endParaRPr lang="en-US" dirty="0"/>
          </a:p>
        </p:txBody>
      </p:sp>
      <p:sp>
        <p:nvSpPr>
          <p:cNvPr id="3" name="Title 2"/>
          <p:cNvSpPr>
            <a:spLocks noGrp="1"/>
          </p:cNvSpPr>
          <p:nvPr>
            <p:ph type="title"/>
          </p:nvPr>
        </p:nvSpPr>
        <p:spPr/>
        <p:txBody>
          <a:bodyPr/>
          <a:lstStyle/>
          <a:p>
            <a:r>
              <a:rPr lang="en-US" smtClean="0"/>
              <a:t>Lessons I Have Learned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lstStyle/>
          <a:p>
            <a:r>
              <a:rPr lang="en-US" dirty="0" smtClean="0"/>
              <a:t>Removal of lead from gasoline (1970’s)</a:t>
            </a:r>
          </a:p>
          <a:p>
            <a:r>
              <a:rPr lang="en-US" dirty="0" smtClean="0"/>
              <a:t>Limiting lead in household paint (1978)</a:t>
            </a:r>
          </a:p>
          <a:p>
            <a:r>
              <a:rPr lang="en-US" dirty="0" smtClean="0"/>
              <a:t>“Selective” home renovations (windows and 	door frames – Rhode Island)</a:t>
            </a:r>
          </a:p>
          <a:p>
            <a:r>
              <a:rPr lang="en-US" dirty="0" smtClean="0"/>
              <a:t>Blood lead testing at one and two years of 	age (limited to 11states)</a:t>
            </a:r>
          </a:p>
          <a:p>
            <a:r>
              <a:rPr lang="en-US" dirty="0" smtClean="0"/>
              <a:t>Real estate disclosures of lead hazards prior 	to rental/sale</a:t>
            </a:r>
          </a:p>
          <a:p>
            <a:r>
              <a:rPr lang="en-US" dirty="0" smtClean="0"/>
              <a:t>Pro-active home assessment of lead risk 	(Rochester, NY)  “Test homes, not Kids”</a:t>
            </a:r>
            <a:endParaRPr lang="en-US" dirty="0"/>
          </a:p>
        </p:txBody>
      </p:sp>
      <p:sp>
        <p:nvSpPr>
          <p:cNvPr id="3" name="Title 2"/>
          <p:cNvSpPr>
            <a:spLocks noGrp="1"/>
          </p:cNvSpPr>
          <p:nvPr>
            <p:ph type="title"/>
          </p:nvPr>
        </p:nvSpPr>
        <p:spPr/>
        <p:txBody>
          <a:bodyPr>
            <a:normAutofit fontScale="90000"/>
          </a:bodyPr>
          <a:lstStyle/>
          <a:p>
            <a:r>
              <a:rPr lang="en-US" smtClean="0"/>
              <a:t>         Primary Prevention Actions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Cooperation of medical providers (</a:t>
            </a:r>
            <a:r>
              <a:rPr lang="en-US" dirty="0" err="1" smtClean="0"/>
              <a:t>incl</a:t>
            </a:r>
            <a:r>
              <a:rPr lang="en-US" dirty="0" smtClean="0"/>
              <a:t> OB’s)</a:t>
            </a:r>
            <a:br>
              <a:rPr lang="en-US" dirty="0" smtClean="0"/>
            </a:br>
            <a:r>
              <a:rPr lang="en-US" dirty="0" smtClean="0"/>
              <a:t> 	-prenatal exposure to lead</a:t>
            </a:r>
          </a:p>
          <a:p>
            <a:r>
              <a:rPr lang="en-US" dirty="0" smtClean="0"/>
              <a:t>Lead exposure in New Americans </a:t>
            </a:r>
            <a:br>
              <a:rPr lang="en-US" dirty="0" smtClean="0"/>
            </a:br>
            <a:r>
              <a:rPr lang="en-US" dirty="0" smtClean="0"/>
              <a:t>	(before and/or after resettlement)</a:t>
            </a:r>
          </a:p>
          <a:p>
            <a:r>
              <a:rPr lang="en-US" dirty="0" smtClean="0"/>
              <a:t>Cost of home renovations to make them 	“lead safe”</a:t>
            </a:r>
          </a:p>
          <a:p>
            <a:r>
              <a:rPr lang="en-US" dirty="0" smtClean="0"/>
              <a:t>Cost of new lead-free housing</a:t>
            </a:r>
          </a:p>
          <a:p>
            <a:r>
              <a:rPr lang="en-US" dirty="0" smtClean="0"/>
              <a:t>“Lead Fatigue”</a:t>
            </a:r>
            <a:endParaRPr lang="en-US" dirty="0"/>
          </a:p>
        </p:txBody>
      </p:sp>
      <p:sp>
        <p:nvSpPr>
          <p:cNvPr id="3" name="Title 2"/>
          <p:cNvSpPr>
            <a:spLocks noGrp="1"/>
          </p:cNvSpPr>
          <p:nvPr>
            <p:ph type="title"/>
          </p:nvPr>
        </p:nvSpPr>
        <p:spPr/>
        <p:txBody>
          <a:bodyPr>
            <a:normAutofit fontScale="90000"/>
          </a:bodyPr>
          <a:lstStyle/>
          <a:p>
            <a:r>
              <a:rPr lang="en-US" smtClean="0"/>
              <a:t>  Areas of Concern and Challenges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dirty="0" smtClean="0"/>
              <a:t>  Medical students, countless residents and nurses 	(who helped care for our patients over the years) 	and faculty colleagues</a:t>
            </a:r>
          </a:p>
          <a:p>
            <a:pPr>
              <a:buNone/>
            </a:pPr>
            <a:r>
              <a:rPr lang="en-US" dirty="0" smtClean="0"/>
              <a:t>  Special mention:</a:t>
            </a:r>
          </a:p>
          <a:p>
            <a:pPr>
              <a:buNone/>
            </a:pPr>
            <a:r>
              <a:rPr lang="en-US" dirty="0" smtClean="0"/>
              <a:t>      </a:t>
            </a:r>
            <a:r>
              <a:rPr lang="en-US" dirty="0" err="1" smtClean="0"/>
              <a:t>S.Blatt</a:t>
            </a:r>
            <a:r>
              <a:rPr lang="en-US" dirty="0" smtClean="0"/>
              <a:t>, </a:t>
            </a:r>
            <a:r>
              <a:rPr lang="en-US" dirty="0" err="1" smtClean="0"/>
              <a:t>J.Boyd</a:t>
            </a:r>
            <a:r>
              <a:rPr lang="en-US" dirty="0" smtClean="0"/>
              <a:t>, </a:t>
            </a:r>
            <a:r>
              <a:rPr lang="en-US" dirty="0" err="1" smtClean="0"/>
              <a:t>D.Clark</a:t>
            </a:r>
            <a:r>
              <a:rPr lang="en-US" dirty="0" smtClean="0"/>
              <a:t>, C. </a:t>
            </a:r>
            <a:r>
              <a:rPr lang="en-US" dirty="0" err="1" smtClean="0"/>
              <a:t>Crosley</a:t>
            </a:r>
            <a:r>
              <a:rPr lang="en-US" dirty="0" smtClean="0"/>
              <a:t>, J. Friedman, B. </a:t>
            </a:r>
            <a:r>
              <a:rPr lang="en-US" dirty="0" err="1" smtClean="0"/>
              <a:t>Helu</a:t>
            </a:r>
            <a:r>
              <a:rPr lang="en-US" dirty="0" smtClean="0"/>
              <a:t>, J. Henderson, </a:t>
            </a:r>
            <a:r>
              <a:rPr lang="en-US" dirty="0" err="1" smtClean="0"/>
              <a:t>A.Levy</a:t>
            </a:r>
            <a:r>
              <a:rPr lang="en-US" dirty="0" smtClean="0"/>
              <a:t>, B. McCarthy, H. </a:t>
            </a:r>
            <a:r>
              <a:rPr lang="en-US" dirty="0" err="1" smtClean="0"/>
              <a:t>Mintz</a:t>
            </a:r>
            <a:r>
              <a:rPr lang="en-US" dirty="0" smtClean="0"/>
              <a:t>, R. </a:t>
            </a:r>
            <a:r>
              <a:rPr lang="en-US" dirty="0" err="1" smtClean="0"/>
              <a:t>Nelken</a:t>
            </a:r>
            <a:r>
              <a:rPr lang="en-US" dirty="0" smtClean="0"/>
              <a:t>, E. Post, </a:t>
            </a:r>
            <a:r>
              <a:rPr lang="en-US" dirty="0" err="1" smtClean="0"/>
              <a:t>M.Weitzman</a:t>
            </a:r>
            <a:r>
              <a:rPr lang="en-US" dirty="0" smtClean="0"/>
              <a:t>, T. Schneider</a:t>
            </a:r>
          </a:p>
          <a:p>
            <a:pPr>
              <a:buNone/>
            </a:pPr>
            <a:endParaRPr lang="en-US" dirty="0" smtClean="0"/>
          </a:p>
          <a:p>
            <a:pPr>
              <a:buNone/>
            </a:pPr>
            <a:r>
              <a:rPr lang="en-US" dirty="0" smtClean="0"/>
              <a:t> Colleagues from OCHD:</a:t>
            </a:r>
          </a:p>
          <a:p>
            <a:pPr>
              <a:buNone/>
            </a:pPr>
            <a:r>
              <a:rPr lang="en-US" dirty="0" smtClean="0"/>
              <a:t>     M. Burdick, S. </a:t>
            </a:r>
            <a:r>
              <a:rPr lang="en-US" dirty="0" err="1" smtClean="0"/>
              <a:t>Klineberg</a:t>
            </a:r>
            <a:r>
              <a:rPr lang="en-US" dirty="0" smtClean="0"/>
              <a:t>, D. Lewis</a:t>
            </a:r>
          </a:p>
          <a:p>
            <a:pPr>
              <a:buNone/>
            </a:pPr>
            <a:endParaRPr lang="en-US" dirty="0" smtClean="0"/>
          </a:p>
          <a:p>
            <a:pPr>
              <a:buNone/>
            </a:pPr>
            <a:r>
              <a:rPr lang="en-US" dirty="0" smtClean="0"/>
              <a:t> And, </a:t>
            </a:r>
            <a:r>
              <a:rPr lang="en-US" b="1" dirty="0" smtClean="0"/>
              <a:t>extra-special mention- </a:t>
            </a:r>
            <a:r>
              <a:rPr lang="en-US" dirty="0" err="1" smtClean="0"/>
              <a:t>M.Butler</a:t>
            </a:r>
            <a:r>
              <a:rPr lang="en-US" dirty="0" smtClean="0"/>
              <a:t> and T. Hobart</a:t>
            </a:r>
            <a:endParaRPr lang="en-US" dirty="0"/>
          </a:p>
        </p:txBody>
      </p:sp>
      <p:sp>
        <p:nvSpPr>
          <p:cNvPr id="3" name="Title 2"/>
          <p:cNvSpPr>
            <a:spLocks noGrp="1"/>
          </p:cNvSpPr>
          <p:nvPr>
            <p:ph type="title"/>
          </p:nvPr>
        </p:nvSpPr>
        <p:spPr/>
        <p:txBody>
          <a:bodyPr>
            <a:normAutofit fontScale="90000"/>
          </a:bodyPr>
          <a:lstStyle/>
          <a:p>
            <a:pPr algn="ctr"/>
            <a:r>
              <a:rPr lang="en-US" dirty="0" smtClean="0"/>
              <a:t>Acknowledgements</a:t>
            </a:r>
            <a:br>
              <a:rPr lang="en-US" dirty="0" smtClean="0"/>
            </a:br>
            <a:r>
              <a:rPr lang="en-US" dirty="0" smtClean="0"/>
              <a:t>“Collaborators” over the years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CH-color.gif"/>
          <p:cNvPicPr>
            <a:picLocks noGrp="1" noChangeAspect="1"/>
          </p:cNvPicPr>
          <p:nvPr>
            <p:ph idx="1"/>
          </p:nvPr>
        </p:nvPicPr>
        <p:blipFill>
          <a:blip r:embed="rId2" cstate="print"/>
          <a:stretch>
            <a:fillRect/>
          </a:stretch>
        </p:blipFill>
        <p:spPr>
          <a:xfrm>
            <a:off x="3810000" y="4038600"/>
            <a:ext cx="4953000" cy="2280987"/>
          </a:xfrm>
        </p:spPr>
      </p:pic>
      <p:sp>
        <p:nvSpPr>
          <p:cNvPr id="3" name="Title 2"/>
          <p:cNvSpPr>
            <a:spLocks noGrp="1"/>
          </p:cNvSpPr>
          <p:nvPr>
            <p:ph type="title"/>
          </p:nvPr>
        </p:nvSpPr>
        <p:spPr>
          <a:xfrm>
            <a:off x="457200" y="274638"/>
            <a:ext cx="8229600" cy="3078162"/>
          </a:xfrm>
        </p:spPr>
        <p:txBody>
          <a:bodyPr>
            <a:normAutofit/>
          </a:bodyPr>
          <a:lstStyle/>
          <a:p>
            <a:pPr algn="ctr"/>
            <a:r>
              <a:rPr lang="en-US" sz="3200" dirty="0" smtClean="0"/>
              <a:t>CENTRAL / EASTERN NEW YORK LEAD   POISONING RESOURCE CENTER</a:t>
            </a:r>
            <a:br>
              <a:rPr lang="en-US" sz="3200" dirty="0" smtClean="0"/>
            </a:br>
            <a:r>
              <a:rPr lang="en-US" sz="3200" dirty="0" smtClean="0"/>
              <a:t/>
            </a:r>
            <a:br>
              <a:rPr lang="en-US" sz="3200" dirty="0" smtClean="0"/>
            </a:br>
            <a:r>
              <a:rPr lang="en-US" sz="2400" dirty="0" smtClean="0"/>
              <a:t>Medical Director – Howard L. Weinberger, MD</a:t>
            </a:r>
            <a:br>
              <a:rPr lang="en-US" sz="2400" dirty="0" smtClean="0"/>
            </a:br>
            <a:r>
              <a:rPr lang="en-US" sz="2400" dirty="0" smtClean="0"/>
              <a:t>Assoc. Director – </a:t>
            </a:r>
            <a:r>
              <a:rPr lang="en-US" sz="2400" smtClean="0"/>
              <a:t>Travis Hobart, MD</a:t>
            </a:r>
            <a:r>
              <a:rPr lang="en-US" sz="2400" dirty="0" smtClean="0"/>
              <a:t/>
            </a:r>
            <a:br>
              <a:rPr lang="en-US" sz="2400" dirty="0" smtClean="0"/>
            </a:br>
            <a:r>
              <a:rPr lang="en-US" sz="2400" dirty="0" smtClean="0"/>
              <a:t>Program Coordinator- Maureen Butler, RN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 is toxic</a:t>
            </a:r>
          </a:p>
          <a:p>
            <a:pPr lvl="1"/>
            <a:r>
              <a:rPr lang="en-US" dirty="0" smtClean="0"/>
              <a:t>Benjamin Franklin letter to a friend (1786)</a:t>
            </a:r>
          </a:p>
          <a:p>
            <a:pPr lvl="1"/>
            <a:r>
              <a:rPr lang="en-US" dirty="0" smtClean="0"/>
              <a:t>Brisbane Australia (1892)</a:t>
            </a:r>
          </a:p>
          <a:p>
            <a:pPr lvl="1"/>
            <a:r>
              <a:rPr lang="en-US" dirty="0" smtClean="0"/>
              <a:t>First description in the US (1914) </a:t>
            </a:r>
            <a:br>
              <a:rPr lang="en-US" dirty="0" smtClean="0"/>
            </a:br>
            <a:r>
              <a:rPr lang="en-US" dirty="0" smtClean="0"/>
              <a:t>	     (seizures and death)</a:t>
            </a:r>
          </a:p>
          <a:p>
            <a:pPr lvl="1"/>
            <a:r>
              <a:rPr lang="en-US" dirty="0" smtClean="0"/>
              <a:t>Lead toxicity causing long term deficits (1943)</a:t>
            </a:r>
          </a:p>
          <a:p>
            <a:pPr lvl="1"/>
            <a:r>
              <a:rPr lang="en-US" dirty="0" smtClean="0"/>
              <a:t>No clinical signs – yet subtle deficits (1970’s)</a:t>
            </a:r>
            <a:endParaRPr lang="en-US" dirty="0"/>
          </a:p>
        </p:txBody>
      </p:sp>
      <p:sp>
        <p:nvSpPr>
          <p:cNvPr id="3" name="Title 2"/>
          <p:cNvSpPr>
            <a:spLocks noGrp="1"/>
          </p:cNvSpPr>
          <p:nvPr>
            <p:ph type="title"/>
          </p:nvPr>
        </p:nvSpPr>
        <p:spPr/>
        <p:txBody>
          <a:bodyPr>
            <a:normAutofit/>
          </a:bodyPr>
          <a:lstStyle/>
          <a:p>
            <a:r>
              <a:rPr lang="en-US" sz="3200" dirty="0" smtClean="0"/>
              <a:t>The Bad News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6 year old with global developmental delay;                     	UA with </a:t>
            </a:r>
            <a:r>
              <a:rPr lang="en-US" dirty="0" err="1" smtClean="0"/>
              <a:t>glycosuria</a:t>
            </a:r>
            <a:r>
              <a:rPr lang="en-US" dirty="0" smtClean="0"/>
              <a:t> and </a:t>
            </a:r>
            <a:r>
              <a:rPr lang="en-US" dirty="0" err="1" smtClean="0"/>
              <a:t>proteinuria</a:t>
            </a:r>
            <a:endParaRPr lang="en-US" dirty="0" smtClean="0"/>
          </a:p>
          <a:p>
            <a:r>
              <a:rPr lang="en-US" dirty="0" smtClean="0"/>
              <a:t>Flat plate of his abdomen showed radio-opaque “flakes” and venous blood level 236 </a:t>
            </a:r>
            <a:r>
              <a:rPr lang="en-US" dirty="0" err="1" smtClean="0"/>
              <a:t>ug</a:t>
            </a:r>
            <a:r>
              <a:rPr lang="en-US" dirty="0" smtClean="0"/>
              <a:t>/</a:t>
            </a:r>
            <a:r>
              <a:rPr lang="en-US" dirty="0" err="1" smtClean="0"/>
              <a:t>dL</a:t>
            </a:r>
            <a:endParaRPr lang="en-US" dirty="0" smtClean="0"/>
          </a:p>
          <a:p>
            <a:r>
              <a:rPr lang="en-US" dirty="0" err="1" smtClean="0"/>
              <a:t>Chelation</a:t>
            </a:r>
            <a:r>
              <a:rPr lang="en-US" dirty="0" smtClean="0"/>
              <a:t>  with BAL and Ca EDTA</a:t>
            </a:r>
          </a:p>
          <a:p>
            <a:r>
              <a:rPr lang="en-US" dirty="0" smtClean="0"/>
              <a:t>Day 2 of treatment, BLL:102 </a:t>
            </a:r>
            <a:r>
              <a:rPr lang="en-US" dirty="0" err="1" smtClean="0"/>
              <a:t>ug</a:t>
            </a:r>
            <a:r>
              <a:rPr lang="en-US" dirty="0" smtClean="0"/>
              <a:t>/</a:t>
            </a:r>
            <a:r>
              <a:rPr lang="en-US" dirty="0" err="1" smtClean="0"/>
              <a:t>dL</a:t>
            </a:r>
            <a:r>
              <a:rPr lang="en-US" dirty="0" smtClean="0"/>
              <a:t>; hypertensive &amp; comatose. Treated with </a:t>
            </a:r>
            <a:r>
              <a:rPr lang="en-US" dirty="0" err="1" smtClean="0"/>
              <a:t>mannitol</a:t>
            </a:r>
            <a:r>
              <a:rPr lang="en-US" dirty="0" smtClean="0"/>
              <a:t> and steroids (for presumed lead encephalopathy).  Second course of </a:t>
            </a:r>
            <a:r>
              <a:rPr lang="en-US" dirty="0" err="1" smtClean="0"/>
              <a:t>chelation</a:t>
            </a:r>
            <a:r>
              <a:rPr lang="en-US" dirty="0" smtClean="0"/>
              <a:t>.</a:t>
            </a:r>
          </a:p>
          <a:p>
            <a:r>
              <a:rPr lang="en-US" dirty="0" smtClean="0"/>
              <a:t>Day27 of treatment, he died.</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Case History: N.L. – </a:t>
            </a:r>
            <a:r>
              <a:rPr lang="en-US" sz="3200" dirty="0" smtClean="0"/>
              <a:t>born 1965</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1971, there were few services for children like N.L. </a:t>
            </a:r>
          </a:p>
          <a:p>
            <a:pPr lvl="1"/>
            <a:r>
              <a:rPr lang="en-US" dirty="0" smtClean="0"/>
              <a:t>No Early Intervention</a:t>
            </a:r>
          </a:p>
          <a:p>
            <a:pPr lvl="1"/>
            <a:r>
              <a:rPr lang="en-US" dirty="0" smtClean="0"/>
              <a:t>Head Start had just begun in the late 60’s</a:t>
            </a:r>
          </a:p>
          <a:p>
            <a:pPr lvl="1"/>
            <a:r>
              <a:rPr lang="en-US" dirty="0" smtClean="0"/>
              <a:t>There was no universal Pre- K</a:t>
            </a:r>
          </a:p>
          <a:p>
            <a:r>
              <a:rPr lang="en-US" dirty="0" smtClean="0"/>
              <a:t>His parents described pica behavior, but were unaware of the potential hazard of lead paint in their home</a:t>
            </a:r>
          </a:p>
          <a:p>
            <a:pPr>
              <a:buNone/>
            </a:pPr>
            <a:endParaRPr lang="en-US" dirty="0" smtClean="0"/>
          </a:p>
          <a:p>
            <a:endParaRPr lang="en-US" dirty="0" smtClean="0"/>
          </a:p>
          <a:p>
            <a:endParaRPr lang="en-US" dirty="0" smtClean="0"/>
          </a:p>
        </p:txBody>
      </p:sp>
      <p:sp>
        <p:nvSpPr>
          <p:cNvPr id="3" name="Title 2"/>
          <p:cNvSpPr>
            <a:spLocks noGrp="1"/>
          </p:cNvSpPr>
          <p:nvPr>
            <p:ph type="title"/>
          </p:nvPr>
        </p:nvSpPr>
        <p:spPr/>
        <p:txBody>
          <a:bodyPr>
            <a:normAutofit fontScale="90000"/>
          </a:bodyPr>
          <a:lstStyle/>
          <a:p>
            <a:r>
              <a:rPr lang="en-US" dirty="0" smtClean="0"/>
              <a:t>What can we learn from this case?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And, I hoped I would never have to treat another child with lead poisoning</a:t>
            </a:r>
            <a:endParaRPr lang="en-US" dirty="0"/>
          </a:p>
        </p:txBody>
      </p:sp>
      <p:sp>
        <p:nvSpPr>
          <p:cNvPr id="3" name="Title 2"/>
          <p:cNvSpPr>
            <a:spLocks noGrp="1"/>
          </p:cNvSpPr>
          <p:nvPr>
            <p:ph type="title"/>
          </p:nvPr>
        </p:nvSpPr>
        <p:spPr/>
        <p:txBody>
          <a:bodyPr>
            <a:normAutofit fontScale="90000"/>
          </a:bodyPr>
          <a:lstStyle/>
          <a:p>
            <a:r>
              <a:rPr lang="en-US" dirty="0" smtClean="0"/>
              <a:t>What can we learn from this case?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3928872"/>
          </a:xfrm>
        </p:spPr>
        <p:txBody>
          <a:bodyPr/>
          <a:lstStyle/>
          <a:p>
            <a:r>
              <a:rPr lang="en-US" dirty="0" smtClean="0"/>
              <a:t>Leaded gasoline</a:t>
            </a:r>
          </a:p>
          <a:p>
            <a:pPr lvl="2"/>
            <a:endParaRPr lang="en-US" dirty="0" smtClean="0"/>
          </a:p>
          <a:p>
            <a:r>
              <a:rPr lang="en-US" dirty="0" smtClean="0"/>
              <a:t>Lead Paint</a:t>
            </a:r>
          </a:p>
        </p:txBody>
      </p:sp>
      <p:sp>
        <p:nvSpPr>
          <p:cNvPr id="3" name="Title 2"/>
          <p:cNvSpPr>
            <a:spLocks noGrp="1"/>
          </p:cNvSpPr>
          <p:nvPr>
            <p:ph type="title"/>
          </p:nvPr>
        </p:nvSpPr>
        <p:spPr/>
        <p:txBody>
          <a:bodyPr>
            <a:normAutofit fontScale="90000"/>
          </a:bodyPr>
          <a:lstStyle/>
          <a:p>
            <a:pPr algn="ctr"/>
            <a:r>
              <a:rPr lang="en-US" dirty="0" smtClean="0"/>
              <a:t>Main Sources of </a:t>
            </a:r>
            <a:br>
              <a:rPr lang="en-US" dirty="0" smtClean="0"/>
            </a:br>
            <a:r>
              <a:rPr lang="en-US" dirty="0" smtClean="0"/>
              <a:t>Lead Exposure in Children</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2320</TotalTime>
  <Words>1292</Words>
  <Application>Microsoft Office PowerPoint</Application>
  <PresentationFormat>On-screen Show (4:3)</PresentationFormat>
  <Paragraphs>251</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  Lead Poisoning: A Pediatrician’s Perspective  (1969-2016)  It’s Still the Lead Paint</vt:lpstr>
      <vt:lpstr>      Disclaimers and “Confessions”</vt:lpstr>
      <vt:lpstr>Objectives:</vt:lpstr>
      <vt:lpstr>Brief Review of Lead Poisoning</vt:lpstr>
      <vt:lpstr>The Bad News</vt:lpstr>
      <vt:lpstr>Case History: N.L. – born 1965</vt:lpstr>
      <vt:lpstr>What can we learn from this case?</vt:lpstr>
      <vt:lpstr>What can we learn from this case?</vt:lpstr>
      <vt:lpstr>Main Sources of  Lead Exposure in Children</vt:lpstr>
      <vt:lpstr>Creating the lead burden in the US </vt:lpstr>
      <vt:lpstr>First Hero Alice Hamilton, MD (1869-1970)</vt:lpstr>
      <vt:lpstr>          Alice Hamilton, MD</vt:lpstr>
      <vt:lpstr>Slide 13</vt:lpstr>
      <vt:lpstr>Main Sources of  Lead Exposure in Children</vt:lpstr>
      <vt:lpstr>Slide 15</vt:lpstr>
      <vt:lpstr>“Snap shot”of pre-1979 Housing in  Central New York</vt:lpstr>
      <vt:lpstr>              Blood Lead Testing                  </vt:lpstr>
      <vt:lpstr>      Effectiveness of the Mandate</vt:lpstr>
      <vt:lpstr>Slide 19</vt:lpstr>
      <vt:lpstr>Major Organ Systems Affected</vt:lpstr>
      <vt:lpstr>       </vt:lpstr>
      <vt:lpstr>          Examples of Lead Toxicity           in the Nervous System</vt:lpstr>
      <vt:lpstr>Lead poisoning in the 1950’s</vt:lpstr>
      <vt:lpstr>Second Hero Dr. Herbert Needleman</vt:lpstr>
      <vt:lpstr>Dr. Herbert Needleman</vt:lpstr>
      <vt:lpstr>Needleman HL et al. N Engl J Med 1979;300:689-695</vt:lpstr>
      <vt:lpstr>Other Correlations with  Elevated Blood Lead Levels</vt:lpstr>
      <vt:lpstr>Evidence of Success</vt:lpstr>
      <vt:lpstr>Slide 29</vt:lpstr>
      <vt:lpstr>Main Sources of  Lead Exposure in Children</vt:lpstr>
      <vt:lpstr>What about the water?</vt:lpstr>
      <vt:lpstr>Dr. Mona Hanna- Attisha</vt:lpstr>
      <vt:lpstr>Contribution of Lead Exposure to Children’s Blood Lead Concentration (from Lanphear et al)</vt:lpstr>
      <vt:lpstr>Slide 34</vt:lpstr>
      <vt:lpstr>Case history:  BF born 2013</vt:lpstr>
      <vt:lpstr>What can we learn from this case?</vt:lpstr>
      <vt:lpstr>Slide 37</vt:lpstr>
      <vt:lpstr>Another Measure of Success Lead Chelations at Upstate </vt:lpstr>
      <vt:lpstr>Slide 39</vt:lpstr>
      <vt:lpstr>Slide 40</vt:lpstr>
      <vt:lpstr>Lessons I Have Learned</vt:lpstr>
      <vt:lpstr>         Primary Prevention Actions</vt:lpstr>
      <vt:lpstr>  Areas of Concern and Challenges </vt:lpstr>
      <vt:lpstr>Acknowledgements “Collaborators” over the years</vt:lpstr>
      <vt:lpstr>CENTRAL / EASTERN NEW YORK LEAD   POISONING RESOURCE CENTER  Medical Director – Howard L. Weinberger, MD Assoc. Director – Travis Hobart, MD Program Coordinator- Maureen Butler, 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Poisoning: A Pediatrician’s Perspective (1970-2016)  It’s still the lead paint</dc:title>
  <dc:creator>Upstate</dc:creator>
  <cp:lastModifiedBy>Administrator</cp:lastModifiedBy>
  <cp:revision>106</cp:revision>
  <dcterms:created xsi:type="dcterms:W3CDTF">2016-10-06T14:16:37Z</dcterms:created>
  <dcterms:modified xsi:type="dcterms:W3CDTF">2016-10-27T13:52:49Z</dcterms:modified>
</cp:coreProperties>
</file>